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86" r:id="rId5"/>
    <p:sldId id="277" r:id="rId6"/>
    <p:sldId id="278" r:id="rId7"/>
    <p:sldId id="279" r:id="rId8"/>
    <p:sldId id="280" r:id="rId9"/>
    <p:sldId id="281" r:id="rId10"/>
    <p:sldId id="266" r:id="rId11"/>
    <p:sldId id="282" r:id="rId12"/>
    <p:sldId id="283" r:id="rId13"/>
    <p:sldId id="284" r:id="rId14"/>
    <p:sldId id="285" r:id="rId15"/>
    <p:sldId id="27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73-48FD-AF6D-CEBF74296790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73-48FD-AF6D-CEBF742967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TIP!$C$3:$D$3</c:f>
              <c:strCache>
                <c:ptCount val="2"/>
                <c:pt idx="0">
                  <c:v>PACIENTES</c:v>
                </c:pt>
                <c:pt idx="1">
                  <c:v>IMPLANTES</c:v>
                </c:pt>
              </c:strCache>
            </c:strRef>
          </c:cat>
          <c:val>
            <c:numRef>
              <c:f>TIP!$C$14:$D$14</c:f>
              <c:numCache>
                <c:formatCode>General</c:formatCode>
                <c:ptCount val="2"/>
                <c:pt idx="0">
                  <c:v>209</c:v>
                </c:pt>
                <c:pt idx="1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3-48FD-AF6D-CEBF74296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3839328"/>
        <c:axId val="414884224"/>
      </c:barChart>
      <c:catAx>
        <c:axId val="3238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884224"/>
        <c:crosses val="autoZero"/>
        <c:auto val="1"/>
        <c:lblAlgn val="ctr"/>
        <c:lblOffset val="100"/>
        <c:noMultiLvlLbl val="0"/>
      </c:catAx>
      <c:valAx>
        <c:axId val="4148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383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2400"/>
              <a:t>PACIENTES / IMPLANTES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TIP!$C$3</c:f>
              <c:strCache>
                <c:ptCount val="1"/>
                <c:pt idx="0">
                  <c:v>PACIENTES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TIP!$B$4:$B$13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TIP!$C$4:$C$13</c:f>
              <c:numCache>
                <c:formatCode>General</c:formatCode>
                <c:ptCount val="10"/>
                <c:pt idx="0">
                  <c:v>22</c:v>
                </c:pt>
                <c:pt idx="1">
                  <c:v>11</c:v>
                </c:pt>
                <c:pt idx="2">
                  <c:v>27</c:v>
                </c:pt>
                <c:pt idx="3">
                  <c:v>12</c:v>
                </c:pt>
                <c:pt idx="4">
                  <c:v>24</c:v>
                </c:pt>
                <c:pt idx="5">
                  <c:v>71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F-42B1-8975-61A7010160A0}"/>
            </c:ext>
          </c:extLst>
        </c:ser>
        <c:ser>
          <c:idx val="1"/>
          <c:order val="1"/>
          <c:tx>
            <c:strRef>
              <c:f>TIP!$D$3</c:f>
              <c:strCache>
                <c:ptCount val="1"/>
                <c:pt idx="0">
                  <c:v>IMPLANTES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TIP!$B$4:$B$13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TIP!$D$4:$D$13</c:f>
              <c:numCache>
                <c:formatCode>General</c:formatCode>
                <c:ptCount val="10"/>
                <c:pt idx="0">
                  <c:v>49</c:v>
                </c:pt>
                <c:pt idx="1">
                  <c:v>26</c:v>
                </c:pt>
                <c:pt idx="2">
                  <c:v>55</c:v>
                </c:pt>
                <c:pt idx="3">
                  <c:v>30</c:v>
                </c:pt>
                <c:pt idx="4">
                  <c:v>62</c:v>
                </c:pt>
                <c:pt idx="5">
                  <c:v>181</c:v>
                </c:pt>
                <c:pt idx="6">
                  <c:v>12</c:v>
                </c:pt>
                <c:pt idx="7">
                  <c:v>11</c:v>
                </c:pt>
                <c:pt idx="8">
                  <c:v>14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F-42B1-8975-61A701016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4738992"/>
        <c:axId val="344738576"/>
      </c:barChart>
      <c:catAx>
        <c:axId val="34473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4738576"/>
        <c:crosses val="autoZero"/>
        <c:auto val="1"/>
        <c:lblAlgn val="ctr"/>
        <c:lblOffset val="100"/>
        <c:noMultiLvlLbl val="0"/>
      </c:catAx>
      <c:valAx>
        <c:axId val="3447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473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ACB61-2EE9-4CC1-8FEC-C6A82D35F3AD}" type="datetimeFigureOut">
              <a:rPr lang="de-CH" smtClean="0"/>
              <a:t>06.05.22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2D1CC-CFF1-4CCB-AE51-7F950AFC06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433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E1A41-F98B-4958-9642-D7B916EED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0F0807-753C-4A30-B04A-211543B2A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52B7-68F8-48C1-A657-76F62DB9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F8EA-9F25-4A07-BA75-AF6AD7D56EB9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B9551D-0560-402B-AE12-CCFABC86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DC69B0-368A-4A2D-B860-66367A21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473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94E3B-16A2-4761-A3A2-7B0D5FC1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4E4E97-2FF5-4B6A-8784-9359DF21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316D7-5702-4E0A-ABA5-EF459ED8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D68F-379A-4A1A-8AF8-E5C1FF0E13B0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E8B058-E85D-4398-A90E-5C6272C1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5675E4-9770-42CF-AC2C-861E991A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25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AB7D9C5-7A0A-4646-A716-C9C555A79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203D5E-7CE8-476D-A702-96E422448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07D3F-D9B4-4533-B3E8-7CFECE46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8D5B-CF53-4276-AEC8-D1EB55F403F9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13F923-1443-4BE8-A80D-71F10C3F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ADD18B-B126-427B-B2DD-B18B7987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1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1F812-4586-4F00-997E-FD39D335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4CCF3-CBA0-419B-B224-CDE3DD52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137C1D-7481-43F0-8D24-1BD394DD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3A3-24B3-4B4A-A021-8B70E012F1C7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8C675-B710-49CC-A05F-2A392492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F72BA8-6621-45B5-9DCF-6E2FF90D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24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B0EB8-D3B1-49AB-AFC0-79DF7B10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63FB92-DDEE-461B-910C-57172A6E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B94C75-34F6-4FE3-AB52-1D0AA0D4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FF0-F513-4BA0-8BF6-E228CE5453A9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605944-F16C-40E9-A294-8B08AF0A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02354B-D113-4EF3-A60C-C1167E09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88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A3CA9-AB8F-4FBC-A502-3DACC9DD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3E025-4FF6-4017-A49E-BDD6B6C88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EEB515-2AC9-435C-9D15-41CFE7970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280A90-5730-4109-85E9-5D116661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0D86-88E8-4EDD-A4A0-2527D935B021}" type="datetime1">
              <a:rPr lang="de-DE" smtClean="0"/>
              <a:t>06.05.22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FE67B1-05B9-4315-BE87-F3453E3F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EBDD5F-B0DC-4600-8D93-6FCB1DC2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09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BACA8-AA77-47FE-9FB0-100C0CD8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F61ED1-54F2-4AAF-9A6A-46B57A1D3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2B8390-3063-4CA7-B5B5-E66E71DBF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113138-543C-491B-AC80-2C6CCFF7D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098690-C904-4062-B802-2384641B2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27F057-33E4-4956-8463-DA404949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A93-3624-4A5F-905B-F3E5422AE567}" type="datetime1">
              <a:rPr lang="de-DE" smtClean="0"/>
              <a:t>06.05.22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74ADE6-F8DD-4418-A89E-8F864135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F36754-6AD7-4655-B876-6E308914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3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73973-7597-4380-959C-B2BEEF30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1B3DE0-FA4D-4AA5-91EA-3E96257B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50A-97C2-494D-9061-9D5B065E10A0}" type="datetime1">
              <a:rPr lang="de-DE" smtClean="0"/>
              <a:t>06.05.22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15EF02-AE63-467B-93AD-9BFA301C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A0B4-E870-4976-A1D0-5975B1E8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72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8CC6FF-A39E-48DF-A26C-56F9E897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D7AF-EF5E-4688-ADEA-65C878B15FC2}" type="datetime1">
              <a:rPr lang="de-DE" smtClean="0"/>
              <a:t>06.05.22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E2EC27-D753-425A-8720-648834C4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FE22E-CE6D-47DA-82E4-D581BA0E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372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1A83-EDC8-45E8-997E-475FFFE9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1EAA2-386C-4906-BEC8-145D2ECD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94D243-F375-49FF-970B-382C33B42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24DD64-87A5-4B47-A717-15C14A93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9312-1FBA-4599-8D86-1F14492D5A84}" type="datetime1">
              <a:rPr lang="de-DE" smtClean="0"/>
              <a:t>06.05.22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709DF3-543E-423F-BD02-8AC94033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E2ECBE-0989-48D5-AEBF-854F75C0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245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80521-64B8-4416-9797-F21A7BA5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AA0FE9-13B0-49F5-8119-3BD9CD0DD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DC4B94-9D91-4C33-8182-8377D5E30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6A4C50-0C09-4B38-B4BD-E931F6DA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BDE-226F-47EE-BD13-A06213895C55}" type="datetime1">
              <a:rPr lang="de-DE" smtClean="0"/>
              <a:t>06.05.22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D5A06F-306E-440C-BF08-08424C4A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49DC1F-6F56-47E3-A5BB-1C163CC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489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A9B5DD-A647-4CC4-B39E-E967DFB6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50A0BF-4939-470B-ABF4-55B8F829B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5E29CE-67A3-40EA-99A1-82A561B4B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CC7A-3900-4084-989E-ACA22195E4A6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7754C4-F0E9-4443-A529-4FC7F70F2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D5FFB1-D07E-45DA-AA2F-B40412C8E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75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herpa@bluewin.c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5E0E2-FB5D-46F2-9304-319959ACC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532" y="1426271"/>
            <a:ext cx="9144000" cy="3196529"/>
          </a:xfrm>
        </p:spPr>
        <p:txBody>
          <a:bodyPr>
            <a:normAutofit fontScale="90000"/>
          </a:bodyPr>
          <a:lstStyle/>
          <a:p>
            <a:r>
              <a:rPr lang="de-CH" dirty="0">
                <a:latin typeface="+mn-lt"/>
              </a:rPr>
              <a:t>Global Grant Projekt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</a:rPr>
              <a:t>Herzschrittmacher für mittellose Patienten in Quito/Ecuador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410A00-7F8E-4CF8-8FDC-F983E546E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250" y="4622800"/>
            <a:ext cx="8694198" cy="1429641"/>
          </a:xfrm>
        </p:spPr>
        <p:txBody>
          <a:bodyPr>
            <a:normAutofit/>
          </a:bodyPr>
          <a:lstStyle/>
          <a:p>
            <a:r>
              <a:rPr lang="de-CH" sz="4000" dirty="0"/>
              <a:t>Information und Antra</a:t>
            </a:r>
          </a:p>
          <a:p>
            <a:r>
              <a:rPr lang="de-CH" sz="4000" dirty="0">
                <a:highlight>
                  <a:srgbClr val="FFFF00"/>
                </a:highlight>
              </a:rPr>
              <a:t>Update mit </a:t>
            </a:r>
            <a:r>
              <a:rPr lang="de-CH" sz="4000" dirty="0" err="1">
                <a:highlight>
                  <a:srgbClr val="FFFF00"/>
                </a:highlight>
              </a:rPr>
              <a:t>def</a:t>
            </a:r>
            <a:r>
              <a:rPr lang="de-CH" sz="4000" dirty="0">
                <a:highlight>
                  <a:srgbClr val="FFFF00"/>
                </a:highlight>
              </a:rPr>
              <a:t>. Zahlen gelb hinterlegt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695321-294E-47CA-AE76-E26D3113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595D-0512-478E-8ADC-254D4CEABC19}" type="datetime1">
              <a:rPr lang="de-DE" smtClean="0"/>
              <a:t>06.05.22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12FE4F-D2A3-4AC8-B99F-2E14E276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Rotary Club Zürich-</a:t>
            </a:r>
            <a:r>
              <a:rPr lang="de-CH" dirty="0" err="1"/>
              <a:t>Knonaueramt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B5DE7-9764-47F1-A173-7DA1EA84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</a:t>
            </a:fld>
            <a:endParaRPr lang="de-CH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43A2B26E-5F72-4F32-865B-4569FFC4F8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30" y="550415"/>
            <a:ext cx="1569868" cy="57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95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777DF7-F1E0-4A0F-B920-FA3D6D0B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4000" dirty="0">
                <a:latin typeface="+mn-lt"/>
              </a:rPr>
              <a:t>Finanzierung (USD) - 50’000 + 5 % auf Barspenden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ABDCEB-34EF-42F2-B1CD-028B6145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CH" u="sng" dirty="0"/>
              <a:t>DDF </a:t>
            </a:r>
            <a:r>
              <a:rPr lang="de-CH" u="sng" dirty="0" err="1"/>
              <a:t>Matching</a:t>
            </a:r>
            <a:r>
              <a:rPr lang="de-CH" u="sng" dirty="0"/>
              <a:t> durch The Rotary </a:t>
            </a:r>
            <a:r>
              <a:rPr lang="de-CH" u="sng" dirty="0" err="1"/>
              <a:t>Foundation</a:t>
            </a:r>
            <a:r>
              <a:rPr lang="de-CH" u="sng" dirty="0"/>
              <a:t>  -&gt;	  100 %                80 % 3)       </a:t>
            </a:r>
            <a:r>
              <a:rPr lang="de-CH" u="sng" dirty="0" err="1">
                <a:highlight>
                  <a:srgbClr val="FFFF00"/>
                </a:highlight>
              </a:rPr>
              <a:t>Def</a:t>
            </a:r>
            <a:r>
              <a:rPr lang="de-CH" u="sng" dirty="0">
                <a:highlight>
                  <a:srgbClr val="FFFF00"/>
                </a:highlight>
              </a:rPr>
              <a:t>. Antrag an TRF</a:t>
            </a:r>
          </a:p>
          <a:p>
            <a:r>
              <a:rPr lang="de-CH" dirty="0"/>
              <a:t>Barspenden RC Quito				  3’000		3’000		</a:t>
            </a:r>
            <a:r>
              <a:rPr lang="de-CH" dirty="0">
                <a:highlight>
                  <a:srgbClr val="FFFF00"/>
                </a:highlight>
              </a:rPr>
              <a:t>2’000</a:t>
            </a:r>
          </a:p>
          <a:p>
            <a:r>
              <a:rPr lang="de-CH" dirty="0"/>
              <a:t>Barspenden RC Zürich-</a:t>
            </a:r>
            <a:r>
              <a:rPr lang="de-CH" dirty="0" err="1"/>
              <a:t>Knonaueramt</a:t>
            </a:r>
            <a:r>
              <a:rPr lang="de-CH" dirty="0"/>
              <a:t>		  4’500 1)	4’500		</a:t>
            </a:r>
            <a:r>
              <a:rPr lang="de-CH" dirty="0">
                <a:highlight>
                  <a:srgbClr val="FFFF00"/>
                </a:highlight>
              </a:rPr>
              <a:t>9’031</a:t>
            </a:r>
          </a:p>
          <a:p>
            <a:r>
              <a:rPr lang="de-CH" dirty="0"/>
              <a:t>Barspenden RC Oerlikon			 	  4’500 2)	4’500		</a:t>
            </a:r>
            <a:r>
              <a:rPr lang="de-CH" dirty="0">
                <a:highlight>
                  <a:srgbClr val="FFFF00"/>
                </a:highlight>
              </a:rPr>
              <a:t>5’200</a:t>
            </a:r>
          </a:p>
          <a:p>
            <a:r>
              <a:rPr lang="de-CH" dirty="0"/>
              <a:t>Distriktmittel D-4400 (Ecuador)			  1’500		1’500		</a:t>
            </a:r>
            <a:r>
              <a:rPr lang="de-CH" dirty="0">
                <a:highlight>
                  <a:srgbClr val="FFFF00"/>
                </a:highlight>
              </a:rPr>
              <a:t>3’000</a:t>
            </a:r>
          </a:p>
          <a:p>
            <a:r>
              <a:rPr lang="de-CH" dirty="0"/>
              <a:t>Distriktmittel D-2000				17’500	              17’500	              </a:t>
            </a:r>
            <a:r>
              <a:rPr lang="de-CH" dirty="0">
                <a:highlight>
                  <a:srgbClr val="FFFF00"/>
                </a:highlight>
              </a:rPr>
              <a:t>17’500</a:t>
            </a:r>
            <a:r>
              <a:rPr lang="de-CH" dirty="0"/>
              <a:t>	</a:t>
            </a:r>
          </a:p>
          <a:p>
            <a:r>
              <a:rPr lang="de-CH" dirty="0"/>
              <a:t>Global Grant The Rotary </a:t>
            </a:r>
            <a:r>
              <a:rPr lang="de-CH" dirty="0" err="1"/>
              <a:t>Foundation</a:t>
            </a:r>
            <a:r>
              <a:rPr lang="de-CH" dirty="0"/>
              <a:t>		19’000	              15’200	              </a:t>
            </a:r>
            <a:r>
              <a:rPr lang="de-CH" dirty="0">
                <a:highlight>
                  <a:srgbClr val="FFFF00"/>
                </a:highlight>
              </a:rPr>
              <a:t>16’400</a:t>
            </a:r>
          </a:p>
          <a:p>
            <a:r>
              <a:rPr lang="de-CH" dirty="0"/>
              <a:t>Potentieller Finanzierungslücke			          0		3’800 4)		</a:t>
            </a:r>
            <a:r>
              <a:rPr lang="de-CH" dirty="0">
                <a:highlight>
                  <a:srgbClr val="FFFF00"/>
                </a:highlight>
              </a:rPr>
              <a:t> ---</a:t>
            </a:r>
          </a:p>
          <a:p>
            <a:r>
              <a:rPr lang="de-CH" dirty="0"/>
              <a:t>Total Finanzierung				50’000	              50‘000 	              </a:t>
            </a:r>
            <a:r>
              <a:rPr lang="de-CH" dirty="0">
                <a:highlight>
                  <a:srgbClr val="FFFF00"/>
                </a:highlight>
              </a:rPr>
              <a:t>53’131</a:t>
            </a:r>
          </a:p>
          <a:p>
            <a:pPr marL="0" indent="0">
              <a:buNone/>
            </a:pPr>
            <a:r>
              <a:rPr lang="de-CH" sz="2200" dirty="0"/>
              <a:t>1) inkl. Erlös aus Verkauf von Kirsch (s. </a:t>
            </a:r>
            <a:r>
              <a:rPr lang="de-CH" sz="2200" dirty="0" err="1"/>
              <a:t>sep.</a:t>
            </a:r>
            <a:r>
              <a:rPr lang="de-CH" sz="2200" dirty="0"/>
              <a:t> Folie)</a:t>
            </a:r>
            <a:r>
              <a:rPr lang="de-CH" sz="2000" dirty="0"/>
              <a:t>	</a:t>
            </a:r>
          </a:p>
          <a:p>
            <a:pPr marL="0" indent="0">
              <a:buNone/>
            </a:pPr>
            <a:r>
              <a:rPr lang="de-CH" sz="2200" dirty="0"/>
              <a:t>2) Genehmigt</a:t>
            </a:r>
          </a:p>
          <a:p>
            <a:pPr marL="0" indent="0">
              <a:buNone/>
            </a:pPr>
            <a:r>
              <a:rPr lang="de-CH" sz="2200" dirty="0"/>
              <a:t>3) Ab 1.6.21</a:t>
            </a:r>
          </a:p>
          <a:p>
            <a:pPr marL="0" indent="0">
              <a:buNone/>
            </a:pPr>
            <a:r>
              <a:rPr lang="de-CH" sz="2200" dirty="0"/>
              <a:t>4) Finanzierung durch Verkauf von Kirsch RCZK plus DDF aus D-2000 	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11F490-36E7-4AB1-B60B-CC546B2E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9A4-DBAF-410B-9201-0B6558859510}" type="datetime1">
              <a:rPr lang="de-DE" smtClean="0"/>
              <a:t>06.05.22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E8D110-E0EE-4F09-A899-991C55EB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67C52-0A2E-424F-B2FF-37D16082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051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258EB-34C0-4E5B-8C8C-023F20F0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CH" sz="4000" dirty="0">
                <a:latin typeface="+mn-lt"/>
              </a:rPr>
            </a:br>
            <a:r>
              <a:rPr lang="de-CH" sz="4000" dirty="0">
                <a:latin typeface="+mn-lt"/>
              </a:rPr>
              <a:t>Projektteam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8FFF1E-C31C-4722-9324-435687919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Aus RC Quito:</a:t>
            </a:r>
          </a:p>
          <a:p>
            <a:r>
              <a:rPr lang="de-CH" dirty="0"/>
              <a:t>Ramiro Garzón </a:t>
            </a:r>
          </a:p>
          <a:p>
            <a:r>
              <a:rPr lang="de-CH" dirty="0"/>
              <a:t>Byron Salazar </a:t>
            </a:r>
          </a:p>
          <a:p>
            <a:r>
              <a:rPr lang="de-CH" dirty="0"/>
              <a:t>Alberto Moyano </a:t>
            </a:r>
          </a:p>
          <a:p>
            <a:r>
              <a:rPr lang="de-CH" dirty="0"/>
              <a:t>Fernando Andrade (Hauptkontaktperson)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Aus </a:t>
            </a:r>
            <a:r>
              <a:rPr lang="de-CH" dirty="0" err="1"/>
              <a:t>Fundación</a:t>
            </a:r>
            <a:r>
              <a:rPr lang="de-CH" dirty="0"/>
              <a:t> de </a:t>
            </a:r>
            <a:r>
              <a:rPr lang="de-CH" dirty="0" err="1"/>
              <a:t>Marcapasos</a:t>
            </a:r>
            <a:r>
              <a:rPr lang="de-CH" dirty="0"/>
              <a:t>:</a:t>
            </a:r>
          </a:p>
          <a:p>
            <a:r>
              <a:rPr lang="de-CH" dirty="0"/>
              <a:t>Dr. Ignacio Ramírez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FAD22D-D9E8-4BF3-B36B-D13E1F98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7446-0488-4F36-A1EC-1439F8FF4E25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9DBBB5-7B49-4727-B632-4566350F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B5990A-4155-4DC9-8FAF-C2F7C239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53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25CB0-0582-481E-B9E6-7A1910FC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09" y="409513"/>
            <a:ext cx="10515600" cy="1325563"/>
          </a:xfrm>
        </p:spPr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Ärzteteam in Quito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218926-E277-4979-946C-DB32081E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09" y="2145221"/>
            <a:ext cx="10515600" cy="3199136"/>
          </a:xfrm>
        </p:spPr>
        <p:txBody>
          <a:bodyPr>
            <a:noAutofit/>
          </a:bodyPr>
          <a:lstStyle/>
          <a:p>
            <a:r>
              <a:rPr lang="de-CH" dirty="0"/>
              <a:t>Dr. Rafael Arcos MD </a:t>
            </a:r>
          </a:p>
          <a:p>
            <a:r>
              <a:rPr lang="de-CH" dirty="0"/>
              <a:t>Dr. Diego </a:t>
            </a:r>
            <a:r>
              <a:rPr lang="de-CH" dirty="0" err="1"/>
              <a:t>Egas</a:t>
            </a:r>
            <a:r>
              <a:rPr lang="de-CH" dirty="0"/>
              <a:t> MD </a:t>
            </a:r>
          </a:p>
          <a:p>
            <a:r>
              <a:rPr lang="de-CH" dirty="0"/>
              <a:t>Dr. René Vicuña MD </a:t>
            </a:r>
          </a:p>
          <a:p>
            <a:r>
              <a:rPr lang="de-CH" dirty="0"/>
              <a:t>Dr. Fernando Hidalgo MD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Diese Ärzte arbeiten auf freiwilliger Basis ohne Entschädigung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BF948-D3E2-42F7-A2AB-7713F04B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6DAF-4CFB-47CB-8D2B-9C6AC18E0E88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418C98-E923-4E07-B7A3-85CE8F41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Rotary Club Zürich-</a:t>
            </a:r>
            <a:r>
              <a:rPr lang="de-CH" dirty="0" err="1"/>
              <a:t>Knonaueramt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E0E8FF-6128-4FE0-89F3-1D4DFF6D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741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8D497-D374-4CD3-A2F0-CF8A885C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Wie kam ich zu diesem Projekt?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EA0EAD-42C3-4B25-A210-0D054DE1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Bereits im November 2020 hat mich Ignacio Ramírez angefragt, ob wir allenfalls Interesse hätten, das Projekt mit zu finanzieren.</a:t>
            </a:r>
          </a:p>
          <a:p>
            <a:r>
              <a:rPr lang="de-CH" dirty="0"/>
              <a:t>Ignacio war lange Mitglied des RC Quito-</a:t>
            </a:r>
            <a:r>
              <a:rPr lang="de-CH" dirty="0" err="1"/>
              <a:t>Sur</a:t>
            </a:r>
            <a:r>
              <a:rPr lang="de-CH" dirty="0"/>
              <a:t>. Mit ihm hat unser Club das langjährige Projekt «Boca Sana Vida Sana» aufgegleist und erfolgreich durchgeführt. Heute steht er dem RC Quito nahe und wirkt als Sekretär der «</a:t>
            </a:r>
            <a:r>
              <a:rPr lang="de-CH" dirty="0" err="1"/>
              <a:t>Fundación</a:t>
            </a:r>
            <a:r>
              <a:rPr lang="de-CH" dirty="0"/>
              <a:t> de </a:t>
            </a:r>
            <a:r>
              <a:rPr lang="de-CH" dirty="0" err="1"/>
              <a:t>Marcapasos</a:t>
            </a:r>
            <a:r>
              <a:rPr lang="de-CH" dirty="0"/>
              <a:t>» welche aus dem RC Quito hervorgegangen ist.</a:t>
            </a:r>
          </a:p>
          <a:p>
            <a:r>
              <a:rPr lang="de-CH" dirty="0"/>
              <a:t>Mein erster Versuch einer Kontaktaufnahme mit dem RC Quito vor einem Jahr verlief ergebnislos. Bis das Projekt anlässlich der jährlichen Projektmesse des Distrikts 4400 (Ecuador) wieder auftauchte. </a:t>
            </a:r>
          </a:p>
          <a:p>
            <a:r>
              <a:rPr lang="de-CH" dirty="0"/>
              <a:t>Mit diesem Projekt, möchte ich meine internationale Projekttätigkeit abschliessen und mich aus dem operativen «Geschäft» zurückziehen.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EEEF1C-5C4A-42C9-8DA5-02A440B5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47D-5450-47E6-9AE6-48983EE5C161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31A8CC-2AB4-4EFF-8422-2EF97CCA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44713F-EDD5-4F13-83D5-DE448BB1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122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243FD-C0E6-415D-893C-7CD89EAE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34100" cy="1325563"/>
          </a:xfrm>
        </p:spPr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Kirsch für Herzschrittmacher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91F50E-058E-4257-AB17-37823296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CA2B-01DF-4E55-81A1-29A9F5F0FC16}" type="datetime1">
              <a:rPr lang="de-DE" smtClean="0"/>
              <a:t>06.05.22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B8340C-F46D-4EF7-966E-28B3CBB8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8971E-92AB-4BCA-86AA-4B4403C3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14</a:t>
            </a:fld>
            <a:endParaRPr lang="de-CH"/>
          </a:p>
        </p:txBody>
      </p:sp>
      <p:pic>
        <p:nvPicPr>
          <p:cNvPr id="10" name="Grafik 9" descr="Ein Bild, das Wand, drinnen, weiß, schmutzig enthält.&#10;&#10;Automatisch generierte Beschreibung">
            <a:extLst>
              <a:ext uri="{FF2B5EF4-FFF2-40B4-BE49-F238E27FC236}">
                <a16:creationId xmlns:a16="http://schemas.microsoft.com/office/drawing/2014/main" id="{B9046712-B346-44E9-B179-6622EF462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1017" y="1624444"/>
            <a:ext cx="5882088" cy="3308674"/>
          </a:xfrm>
          <a:prstGeom prst="rect">
            <a:avLst/>
          </a:prstGeo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EB7D466-A715-4D24-954A-0A8E2680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29524" cy="4351338"/>
          </a:xfrm>
        </p:spPr>
        <p:txBody>
          <a:bodyPr>
            <a:normAutofit fontScale="92500"/>
          </a:bodyPr>
          <a:lstStyle/>
          <a:p>
            <a:r>
              <a:rPr lang="de-CH" dirty="0"/>
              <a:t>Gerne spende ich meine Baselbieter Kirschproduktion vom letzten Jahr für dieses Projekt (ca. 20 l)</a:t>
            </a:r>
          </a:p>
          <a:p>
            <a:r>
              <a:rPr lang="de-CH" dirty="0"/>
              <a:t>Es stehen 100 Flaschen zu 2.1 dl bei mir bereit. Es </a:t>
            </a:r>
            <a:r>
              <a:rPr lang="de-CH" dirty="0" err="1"/>
              <a:t>git</a:t>
            </a:r>
            <a:r>
              <a:rPr lang="de-CH" dirty="0"/>
              <a:t>, </a:t>
            </a:r>
            <a:r>
              <a:rPr lang="de-CH" dirty="0" err="1"/>
              <a:t>solang’s</a:t>
            </a:r>
            <a:r>
              <a:rPr lang="de-CH" dirty="0"/>
              <a:t> </a:t>
            </a:r>
            <a:r>
              <a:rPr lang="de-CH" dirty="0" err="1"/>
              <a:t>het</a:t>
            </a:r>
            <a:r>
              <a:rPr lang="de-CH" dirty="0"/>
              <a:t>! Ca. 20 sind bereits verkauft</a:t>
            </a:r>
          </a:p>
          <a:p>
            <a:r>
              <a:rPr lang="de-CH" dirty="0"/>
              <a:t>Der Preis beträgt mindestens CHF 20</a:t>
            </a:r>
          </a:p>
          <a:p>
            <a:pPr lvl="2"/>
            <a:r>
              <a:rPr lang="de-CH" dirty="0"/>
              <a:t>Man darf gerne mehr spenden!</a:t>
            </a:r>
          </a:p>
          <a:p>
            <a:r>
              <a:rPr lang="de-CH" dirty="0"/>
              <a:t>Der Erlös fliesst vollumfänglich ins Projekt und </a:t>
            </a:r>
            <a:r>
              <a:rPr lang="de-CH" dirty="0">
                <a:highlight>
                  <a:srgbClr val="FFFF00"/>
                </a:highlight>
              </a:rPr>
              <a:t>allfällige Überschüsse in die Gemeindienstkasse</a:t>
            </a:r>
          </a:p>
          <a:p>
            <a:r>
              <a:rPr lang="de-CH" dirty="0"/>
              <a:t>Bestellen bei Peter Spinnler Tel. 044 767 15 32/079 616 18 46 oder per </a:t>
            </a:r>
            <a:r>
              <a:rPr lang="de-CH" dirty="0" err="1"/>
              <a:t>e-mail</a:t>
            </a:r>
            <a:r>
              <a:rPr lang="de-CH" dirty="0"/>
              <a:t> </a:t>
            </a:r>
            <a:r>
              <a:rPr lang="de-CH" dirty="0">
                <a:hlinkClick r:id="rId3"/>
              </a:rPr>
              <a:t>sherpa@bluewin.ch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302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633F2DB-77E8-4136-B9E8-E138423B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2487" b="-1"/>
          <a:stretch/>
        </p:blipFill>
        <p:spPr bwMode="auto">
          <a:xfrm>
            <a:off x="321733" y="303977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C9550C-000F-4577-949F-F7EE5D04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39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7FFB12-88CF-4242-BCE6-577C7FA6102C}" type="datetime1">
              <a:rPr lang="de-DE" smtClean="0">
                <a:solidFill>
                  <a:schemeClr val="tx1">
                    <a:tint val="75000"/>
                    <a:alpha val="80000"/>
                  </a:schemeClr>
                </a:solidFill>
              </a:rPr>
              <a:t>06.05.22</a:t>
            </a:fld>
            <a:endParaRPr lang="de-CH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C4F4BF-FBEE-4E26-91D3-49FAB040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39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chemeClr val="tx1">
                    <a:tint val="75000"/>
                    <a:alpha val="80000"/>
                  </a:schemeClr>
                </a:solidFill>
              </a:rPr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BE75CC-3571-4654-9EFC-A7425B93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3E99C-0035-43F6-8489-A49A077338CB}" type="slidenum">
              <a:rPr lang="de-CH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de-CH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4B09D0-478D-4CD2-AE89-98E3C84C32F3}"/>
              </a:ext>
            </a:extLst>
          </p:cNvPr>
          <p:cNvSpPr/>
          <p:nvPr/>
        </p:nvSpPr>
        <p:spPr>
          <a:xfrm>
            <a:off x="-946457" y="4781941"/>
            <a:ext cx="13392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Muchas </a:t>
            </a:r>
            <a:r>
              <a:rPr lang="de-CH" sz="5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gracias</a:t>
            </a:r>
            <a:r>
              <a:rPr lang="de-CH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de-CH" sz="5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compañeras</a:t>
            </a:r>
            <a:r>
              <a:rPr lang="de-CH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de-CH" sz="5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compañeros</a:t>
            </a:r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42CD450-4486-480A-B796-64A6BE119D0C}"/>
              </a:ext>
            </a:extLst>
          </p:cNvPr>
          <p:cNvSpPr/>
          <p:nvPr/>
        </p:nvSpPr>
        <p:spPr>
          <a:xfrm>
            <a:off x="4038600" y="2092499"/>
            <a:ext cx="29009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Vulkan </a:t>
            </a:r>
            <a:r>
              <a:rPr lang="de-DE" sz="2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Cotopaxi</a:t>
            </a:r>
            <a:r>
              <a:rPr lang="de-DE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5897 m</a:t>
            </a:r>
            <a:endParaRPr lang="de-CH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76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4E014-80FA-40E8-BE6D-9EE58247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854075"/>
          </a:xfrm>
        </p:spPr>
        <p:txBody>
          <a:bodyPr>
            <a:normAutofit/>
          </a:bodyPr>
          <a:lstStyle/>
          <a:p>
            <a:r>
              <a:rPr lang="de-CH" dirty="0">
                <a:latin typeface="+mn-lt"/>
              </a:rPr>
              <a:t>Projektstandort: Quito/Ecuador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C0C88-A7B4-4474-AEBA-FCD9E737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0C1D-71B4-45B7-807D-986EAC2E9FA7}" type="datetime1">
              <a:rPr lang="de-DE" smtClean="0"/>
              <a:t>06.05.22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26E6AF-5323-46AF-ADC7-47660DDD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38B32-D5AD-4692-A816-AE69B010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2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92CF2-E9D9-466C-930C-5363649F1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b="8254"/>
          <a:stretch/>
        </p:blipFill>
        <p:spPr bwMode="auto">
          <a:xfrm>
            <a:off x="3581400" y="1219200"/>
            <a:ext cx="6248979" cy="5053972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6">
            <a:extLst>
              <a:ext uri="{FF2B5EF4-FFF2-40B4-BE49-F238E27FC236}">
                <a16:creationId xmlns:a16="http://schemas.microsoft.com/office/drawing/2014/main" id="{04501773-5706-4485-A30F-2FD87E465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6940" y="2736576"/>
            <a:ext cx="4209195" cy="44969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746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7F79728-4861-4F51-B901-1256F9FE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863"/>
            <a:ext cx="10515600" cy="1254992"/>
          </a:xfrm>
        </p:spPr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Ausgangslage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F22A4A-42F4-4C1D-A295-7624FB87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A75-89AF-48FC-87F7-DD567D9CB1A3}" type="datetime1">
              <a:rPr lang="de-DE" smtClean="0"/>
              <a:t>06.05.22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4A5B51-A08E-4389-A097-71EF133F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F3A76B-CA39-4A1E-984D-DAE0847D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3</a:t>
            </a:fld>
            <a:endParaRPr lang="de-CH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4645A4-8AF8-4728-97A5-DBED6EDAA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37855"/>
            <a:ext cx="10515600" cy="44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+mn-lt"/>
              </a:rPr>
              <a:t>RotarierInnen</a:t>
            </a:r>
            <a:r>
              <a:rPr lang="en-US" sz="2800" dirty="0">
                <a:latin typeface="+mn-lt"/>
              </a:rPr>
              <a:t> des RC Quito und </a:t>
            </a:r>
            <a:r>
              <a:rPr lang="en-US" sz="2800" dirty="0" err="1">
                <a:latin typeface="+mn-lt"/>
              </a:rPr>
              <a:t>anerkannte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Kardiologen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aus</a:t>
            </a:r>
            <a:r>
              <a:rPr lang="en-US" sz="2800" dirty="0">
                <a:latin typeface="+mn-lt"/>
              </a:rPr>
              <a:t> Quito </a:t>
            </a:r>
            <a:r>
              <a:rPr lang="en-US" sz="2800" dirty="0" err="1">
                <a:latin typeface="+mn-lt"/>
              </a:rPr>
              <a:t>arbeiten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mit</a:t>
            </a:r>
            <a:r>
              <a:rPr lang="en-US" sz="2800" dirty="0">
                <a:latin typeface="+mn-lt"/>
              </a:rPr>
              <a:t> der NGO “Fundación de </a:t>
            </a:r>
            <a:r>
              <a:rPr lang="en-US" sz="2800" dirty="0" err="1">
                <a:latin typeface="+mn-lt"/>
              </a:rPr>
              <a:t>Marcapasos</a:t>
            </a:r>
            <a:r>
              <a:rPr lang="en-US" sz="2800" dirty="0">
                <a:latin typeface="+mn-lt"/>
              </a:rPr>
              <a:t>” (Stiftung </a:t>
            </a:r>
            <a:r>
              <a:rPr lang="en-US" sz="2800" dirty="0" err="1">
                <a:latin typeface="+mn-lt"/>
              </a:rPr>
              <a:t>für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Herzschrittmacher</a:t>
            </a:r>
            <a:r>
              <a:rPr lang="en-US" sz="2800" dirty="0">
                <a:latin typeface="+mn-lt"/>
              </a:rPr>
              <a:t>),  </a:t>
            </a:r>
            <a:r>
              <a:rPr lang="en-US" sz="2800" dirty="0" err="1">
                <a:latin typeface="+mn-lt"/>
              </a:rPr>
              <a:t>zusammen</a:t>
            </a:r>
            <a:r>
              <a:rPr lang="en-US" sz="2800" dirty="0">
                <a:latin typeface="+mn-lt"/>
              </a:rPr>
              <a:t>, um Leben </a:t>
            </a:r>
            <a:r>
              <a:rPr lang="en-US" sz="2800" dirty="0" err="1">
                <a:latin typeface="+mn-lt"/>
              </a:rPr>
              <a:t>zu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retten</a:t>
            </a:r>
            <a:r>
              <a:rPr lang="en-US" sz="2800" dirty="0">
                <a:latin typeface="+mn-lt"/>
              </a:rPr>
              <a:t>.</a:t>
            </a:r>
          </a:p>
          <a:p>
            <a:pPr marL="0" indent="0" eaLnBrk="1" hangingPunct="1">
              <a:buNone/>
            </a:pPr>
            <a:endParaRPr lang="en-US" sz="2800" dirty="0">
              <a:latin typeface="+mn-lt"/>
            </a:endParaRPr>
          </a:p>
          <a:p>
            <a:pPr eaLnBrk="1" hangingPunct="1"/>
            <a:r>
              <a:rPr lang="en-US" sz="2800" dirty="0">
                <a:latin typeface="+mn-lt"/>
              </a:rPr>
              <a:t>Die “Fundación de </a:t>
            </a:r>
            <a:r>
              <a:rPr lang="en-US" sz="2800" dirty="0" err="1">
                <a:latin typeface="+mn-lt"/>
              </a:rPr>
              <a:t>Marcapasos</a:t>
            </a:r>
            <a:r>
              <a:rPr lang="en-US" sz="2800" dirty="0">
                <a:latin typeface="+mn-lt"/>
              </a:rPr>
              <a:t>”, </a:t>
            </a:r>
            <a:r>
              <a:rPr lang="en-US" sz="2800" dirty="0" err="1">
                <a:latin typeface="+mn-lt"/>
              </a:rPr>
              <a:t>stellt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mittellosen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Patienten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aus</a:t>
            </a:r>
            <a:r>
              <a:rPr lang="en-US" sz="2800" dirty="0">
                <a:latin typeface="+mn-lt"/>
              </a:rPr>
              <a:t> Quito </a:t>
            </a:r>
            <a:r>
              <a:rPr lang="en-US" sz="2800" dirty="0" err="1">
                <a:latin typeface="+mn-lt"/>
              </a:rPr>
              <a:t>ohne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Krankenversicherung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seit</a:t>
            </a:r>
            <a:r>
              <a:rPr lang="en-US" sz="2800" dirty="0">
                <a:latin typeface="+mn-lt"/>
              </a:rPr>
              <a:t> 1986 </a:t>
            </a:r>
            <a:r>
              <a:rPr lang="en-US" sz="2800" dirty="0" err="1">
                <a:latin typeface="+mn-lt"/>
              </a:rPr>
              <a:t>Herzschrittmacher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zur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Verfügung</a:t>
            </a:r>
            <a:r>
              <a:rPr lang="en-US" sz="2800" dirty="0">
                <a:latin typeface="+mn-lt"/>
              </a:rPr>
              <a:t>.</a:t>
            </a:r>
          </a:p>
          <a:p>
            <a:pPr marL="0" indent="0" eaLnBrk="1" hangingPunct="1">
              <a:buNone/>
            </a:pPr>
            <a:endParaRPr lang="en-US" sz="2800" dirty="0">
              <a:latin typeface="+mn-lt"/>
            </a:endParaRPr>
          </a:p>
          <a:p>
            <a:pPr eaLnBrk="1" hangingPunct="1"/>
            <a:r>
              <a:rPr lang="en-US" sz="2800" dirty="0">
                <a:latin typeface="+mn-lt"/>
              </a:rPr>
              <a:t>So </a:t>
            </a:r>
            <a:r>
              <a:rPr lang="en-US" sz="2800" dirty="0" err="1">
                <a:latin typeface="+mn-lt"/>
              </a:rPr>
              <a:t>konnten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innert</a:t>
            </a:r>
            <a:r>
              <a:rPr lang="en-US" sz="2800" dirty="0">
                <a:latin typeface="+mn-lt"/>
              </a:rPr>
              <a:t> 10 Jahren </a:t>
            </a:r>
            <a:r>
              <a:rPr lang="en-US" sz="2800" dirty="0" err="1">
                <a:latin typeface="+mn-lt"/>
              </a:rPr>
              <a:t>etwa</a:t>
            </a:r>
            <a:r>
              <a:rPr lang="en-US" sz="2800" dirty="0">
                <a:latin typeface="+mn-lt"/>
              </a:rPr>
              <a:t> 400 Leben </a:t>
            </a:r>
            <a:r>
              <a:rPr lang="en-US" sz="2800" dirty="0" err="1">
                <a:latin typeface="+mn-lt"/>
              </a:rPr>
              <a:t>gerettet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werden</a:t>
            </a:r>
            <a:r>
              <a:rPr lang="en-US" sz="2800" dirty="0">
                <a:latin typeface="+mn-lt"/>
              </a:rPr>
              <a:t> dank </a:t>
            </a:r>
            <a:r>
              <a:rPr lang="en-US" sz="2800" dirty="0" err="1">
                <a:latin typeface="+mn-lt"/>
              </a:rPr>
              <a:t>gemeinsamer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Anstrengungen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mit</a:t>
            </a:r>
            <a:r>
              <a:rPr lang="en-US" sz="2800" dirty="0">
                <a:latin typeface="+mn-lt"/>
              </a:rPr>
              <a:t> der “Fundación </a:t>
            </a:r>
            <a:r>
              <a:rPr lang="en-US" sz="2800" dirty="0" err="1">
                <a:latin typeface="+mn-lt"/>
              </a:rPr>
              <a:t>Metrofraternidad</a:t>
            </a:r>
            <a:r>
              <a:rPr lang="en-US" sz="2800" dirty="0">
                <a:latin typeface="+mn-lt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022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83C76-86E5-4A7A-A9B5-3B71DFA9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Patienten – Implantationen 2009-2018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9F89F8-8ADD-4B02-8CE9-B4CE3813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3A3-24B3-4B4A-A021-8B70E012F1C7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B92657-C748-41A4-8469-2F0360F5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8AA00C-9B5C-4C98-86C6-D9A1A38A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4</a:t>
            </a:fld>
            <a:endParaRPr lang="de-CH"/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96B17E76-57E3-43FA-8D99-26B20B87D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257048"/>
              </p:ext>
            </p:extLst>
          </p:nvPr>
        </p:nvGraphicFramePr>
        <p:xfrm>
          <a:off x="838200" y="2493817"/>
          <a:ext cx="3997036" cy="368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5B8DCF28-C4C1-4ABC-8A4A-3C1D2B96A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460179"/>
              </p:ext>
            </p:extLst>
          </p:nvPr>
        </p:nvGraphicFramePr>
        <p:xfrm>
          <a:off x="5804535" y="2493818"/>
          <a:ext cx="5847138" cy="364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072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9A96F-8324-424C-86FB-922F69C1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Ausgangslage (Forts.)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EF6F4-F249-465D-9251-30496668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“Fundación de </a:t>
            </a:r>
            <a:r>
              <a:rPr lang="en-US" sz="2800" dirty="0" err="1"/>
              <a:t>Marcapasos</a:t>
            </a:r>
            <a:r>
              <a:rPr lang="en-US" sz="2800" dirty="0"/>
              <a:t>” </a:t>
            </a:r>
            <a:r>
              <a:rPr lang="en-US" sz="2800" dirty="0" err="1"/>
              <a:t>erhielt</a:t>
            </a:r>
            <a:r>
              <a:rPr lang="en-US" sz="2800" dirty="0"/>
              <a:t> in der </a:t>
            </a:r>
            <a:r>
              <a:rPr lang="en-US" sz="2800" dirty="0" err="1"/>
              <a:t>Vergangenheit</a:t>
            </a:r>
            <a:r>
              <a:rPr lang="en-US" sz="2800" dirty="0"/>
              <a:t> </a:t>
            </a:r>
            <a:r>
              <a:rPr lang="en-US" sz="2800" dirty="0" err="1"/>
              <a:t>immer</a:t>
            </a:r>
            <a:r>
              <a:rPr lang="en-US" sz="2800" dirty="0"/>
              <a:t> </a:t>
            </a:r>
            <a:r>
              <a:rPr lang="en-US" sz="2800" dirty="0" err="1"/>
              <a:t>wieder</a:t>
            </a:r>
            <a:r>
              <a:rPr lang="en-US" sz="2800" dirty="0"/>
              <a:t> </a:t>
            </a:r>
            <a:r>
              <a:rPr lang="en-US" sz="2800" dirty="0" err="1"/>
              <a:t>Herzschrittmacher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</a:t>
            </a:r>
            <a:r>
              <a:rPr lang="en-US" sz="2800" dirty="0" err="1"/>
              <a:t>Beständen</a:t>
            </a:r>
            <a:r>
              <a:rPr lang="en-US" sz="2800" dirty="0"/>
              <a:t> von “Heartbeat International”, </a:t>
            </a:r>
            <a:r>
              <a:rPr lang="en-US" sz="2800" dirty="0" err="1"/>
              <a:t>einer</a:t>
            </a:r>
            <a:r>
              <a:rPr lang="en-US" sz="2800" dirty="0"/>
              <a:t> NGO </a:t>
            </a:r>
            <a:r>
              <a:rPr lang="en-US" sz="2800" dirty="0" err="1"/>
              <a:t>aus</a:t>
            </a:r>
            <a:r>
              <a:rPr lang="en-US" sz="2800" dirty="0"/>
              <a:t> Florida. 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 err="1"/>
              <a:t>Wegen</a:t>
            </a:r>
            <a:r>
              <a:rPr lang="en-US" sz="2800" dirty="0"/>
              <a:t> der </a:t>
            </a:r>
            <a:r>
              <a:rPr lang="en-US" sz="2800" dirty="0" err="1"/>
              <a:t>Einführung</a:t>
            </a:r>
            <a:r>
              <a:rPr lang="en-US" sz="2800" dirty="0"/>
              <a:t> der “Just in Time” </a:t>
            </a:r>
            <a:r>
              <a:rPr lang="en-US" sz="2800" dirty="0" err="1"/>
              <a:t>Lagerhaltungspraxis</a:t>
            </a:r>
            <a:r>
              <a:rPr lang="en-US" sz="2800" dirty="0"/>
              <a:t> </a:t>
            </a:r>
            <a:r>
              <a:rPr lang="en-US" sz="2800" dirty="0" err="1"/>
              <a:t>durch</a:t>
            </a:r>
            <a:r>
              <a:rPr lang="en-US" sz="2800" dirty="0"/>
              <a:t> die </a:t>
            </a:r>
            <a:r>
              <a:rPr lang="en-US" sz="2800" dirty="0" err="1"/>
              <a:t>Industrie</a:t>
            </a:r>
            <a:r>
              <a:rPr lang="en-US" sz="2800" dirty="0"/>
              <a:t>,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kaum</a:t>
            </a:r>
            <a:r>
              <a:rPr lang="en-US" sz="2800" dirty="0"/>
              <a:t> </a:t>
            </a:r>
            <a:r>
              <a:rPr lang="en-US" sz="2800" dirty="0" err="1"/>
              <a:t>noch</a:t>
            </a:r>
            <a:r>
              <a:rPr lang="en-US" sz="2800" dirty="0"/>
              <a:t> </a:t>
            </a:r>
            <a:r>
              <a:rPr lang="en-US" sz="2800" dirty="0" err="1"/>
              <a:t>überzählige</a:t>
            </a:r>
            <a:r>
              <a:rPr lang="en-US" sz="2800" dirty="0"/>
              <a:t> </a:t>
            </a:r>
            <a:r>
              <a:rPr lang="en-US" sz="2800" dirty="0" err="1"/>
              <a:t>Herzschrittmachern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</a:t>
            </a:r>
            <a:r>
              <a:rPr lang="en-US" sz="2800" dirty="0" err="1"/>
              <a:t>Lagerbeständen</a:t>
            </a:r>
            <a:r>
              <a:rPr lang="en-US" sz="2800" dirty="0"/>
              <a:t> </a:t>
            </a:r>
            <a:r>
              <a:rPr lang="en-US" sz="2800" dirty="0" err="1"/>
              <a:t>aufzutreiben</a:t>
            </a:r>
            <a:r>
              <a:rPr lang="en-US" sz="2800" dirty="0"/>
              <a:t>. 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 err="1"/>
              <a:t>Diese</a:t>
            </a:r>
            <a:r>
              <a:rPr lang="en-US" sz="2800" dirty="0"/>
              <a:t> </a:t>
            </a:r>
            <a:r>
              <a:rPr lang="en-US" sz="2800" dirty="0" err="1"/>
              <a:t>müssen</a:t>
            </a:r>
            <a:r>
              <a:rPr lang="en-US" sz="2800" dirty="0"/>
              <a:t> nun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kommerziellen</a:t>
            </a:r>
            <a:r>
              <a:rPr lang="en-US" sz="2800" dirty="0"/>
              <a:t> </a:t>
            </a:r>
            <a:r>
              <a:rPr lang="en-US" sz="2800" dirty="0" err="1"/>
              <a:t>Bedingungen</a:t>
            </a:r>
            <a:r>
              <a:rPr lang="en-US" sz="2800" dirty="0"/>
              <a:t> </a:t>
            </a:r>
            <a:r>
              <a:rPr lang="en-US" sz="2800" dirty="0" err="1"/>
              <a:t>angeschafft</a:t>
            </a:r>
            <a:r>
              <a:rPr lang="en-US" sz="2800" dirty="0"/>
              <a:t> </a:t>
            </a:r>
            <a:r>
              <a:rPr lang="en-US" sz="2800" dirty="0" err="1"/>
              <a:t>werden</a:t>
            </a:r>
            <a:r>
              <a:rPr lang="en-US" sz="2800" dirty="0"/>
              <a:t>.</a:t>
            </a:r>
            <a:endParaRPr lang="de-DE" altLang="de-DE" sz="3600" dirty="0">
              <a:latin typeface="+mn-lt"/>
            </a:endParaRP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7212AB-171E-477B-88D9-F4D65303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6CA8-1EDD-4564-A857-FD2B422902D8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01C64-0CBF-49AE-912F-A21A24DF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B243DA-EB0E-4D4D-A911-156C8F3D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193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EE3F9-1295-40A2-AB52-970D46D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Das Projekt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1C8611-E170-4308-868F-A2E8ED48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4"/>
            <a:ext cx="10515600" cy="492704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Der RC Quito </a:t>
            </a:r>
            <a:r>
              <a:rPr lang="en-US" dirty="0" err="1"/>
              <a:t>sucht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International Sponsor Club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Finanzierungspartner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Global Grant </a:t>
            </a:r>
            <a:r>
              <a:rPr lang="en-US" dirty="0" err="1"/>
              <a:t>Projekts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Gesamtbudget</a:t>
            </a:r>
            <a:r>
              <a:rPr lang="en-US" dirty="0"/>
              <a:t> von USD (50’000) </a:t>
            </a:r>
            <a:r>
              <a:rPr lang="en-US" dirty="0">
                <a:highlight>
                  <a:srgbClr val="FFFF00"/>
                </a:highlight>
              </a:rPr>
              <a:t>53’131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Der RC Quito </a:t>
            </a:r>
            <a:r>
              <a:rPr lang="en-US" dirty="0" err="1"/>
              <a:t>unterstützt</a:t>
            </a:r>
            <a:r>
              <a:rPr lang="en-US" dirty="0"/>
              <a:t> das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Barbeitrag</a:t>
            </a:r>
            <a:r>
              <a:rPr lang="en-US" dirty="0"/>
              <a:t> von USD (3’000) </a:t>
            </a:r>
            <a:r>
              <a:rPr lang="en-US" dirty="0">
                <a:highlight>
                  <a:srgbClr val="FFFF00"/>
                </a:highlight>
              </a:rPr>
              <a:t>1’500</a:t>
            </a:r>
            <a:r>
              <a:rPr lang="en-US" dirty="0"/>
              <a:t> und der District 4400 (Ecuador) </a:t>
            </a:r>
            <a:r>
              <a:rPr lang="en-US" dirty="0" err="1"/>
              <a:t>trägt</a:t>
            </a:r>
            <a:r>
              <a:rPr lang="en-US" dirty="0"/>
              <a:t> USD 3’000 an DDF </a:t>
            </a:r>
            <a:r>
              <a:rPr lang="en-US" dirty="0" err="1"/>
              <a:t>bei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The Rotary Foundation (</a:t>
            </a:r>
            <a:r>
              <a:rPr lang="en-US" dirty="0" err="1"/>
              <a:t>verdoppelt</a:t>
            </a:r>
            <a:r>
              <a:rPr lang="en-US" dirty="0"/>
              <a:t>)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80 % </a:t>
            </a:r>
            <a:r>
              <a:rPr lang="en-US" dirty="0" err="1">
                <a:highlight>
                  <a:srgbClr val="FFFF00"/>
                </a:highlight>
              </a:rPr>
              <a:t>bezuschusst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Es </a:t>
            </a:r>
            <a:r>
              <a:rPr lang="en-US" dirty="0" err="1"/>
              <a:t>verbleibt</a:t>
            </a:r>
            <a:r>
              <a:rPr lang="en-US" dirty="0"/>
              <a:t> also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Finanzierungslücke</a:t>
            </a:r>
            <a:r>
              <a:rPr lang="en-US" dirty="0"/>
              <a:t> von USD (44’000) </a:t>
            </a:r>
            <a:r>
              <a:rPr lang="en-US" dirty="0">
                <a:highlight>
                  <a:srgbClr val="FFFF00"/>
                </a:highlight>
              </a:rPr>
              <a:t>46’231</a:t>
            </a:r>
            <a:r>
              <a:rPr lang="en-US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F8EADE-63A6-4F34-AA25-3473A48B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F285-8098-431B-845C-5033B1C97AAF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0DA67E-6765-4BF5-A886-2F06B6FD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8F3DBF-1B42-4AE5-A6BF-7F07743C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073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4DC32-74B8-4BB2-A587-E7F89C0C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Das Projekt (Forts.)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77E1E9-9A61-493A-88C4-D23D75EE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F54-5057-48B6-A605-A739DBD11152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C15065-6028-4AE5-872D-3CF0FD8B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A2A104-3CAC-47B8-A0E0-63A9F95B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7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F445804-D02F-4C90-B15C-B4779383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Projektumfang</a:t>
            </a:r>
            <a:r>
              <a:rPr lang="en-US" dirty="0"/>
              <a:t>: </a:t>
            </a:r>
            <a:r>
              <a:rPr lang="en-US" dirty="0" err="1"/>
              <a:t>Anschaffung</a:t>
            </a:r>
            <a:r>
              <a:rPr lang="en-US" dirty="0"/>
              <a:t> von (36) </a:t>
            </a:r>
            <a:r>
              <a:rPr lang="en-US" dirty="0">
                <a:highlight>
                  <a:srgbClr val="FFFF00"/>
                </a:highlight>
              </a:rPr>
              <a:t>39</a:t>
            </a:r>
            <a:r>
              <a:rPr lang="en-US" dirty="0"/>
              <a:t> </a:t>
            </a:r>
            <a:r>
              <a:rPr lang="en-US" dirty="0" err="1"/>
              <a:t>Herzschrittmachern</a:t>
            </a:r>
            <a:r>
              <a:rPr lang="en-US" dirty="0"/>
              <a:t> (</a:t>
            </a:r>
            <a:r>
              <a:rPr lang="en-US" dirty="0" err="1"/>
              <a:t>entspricht</a:t>
            </a:r>
            <a:r>
              <a:rPr lang="en-US" dirty="0"/>
              <a:t> </a:t>
            </a:r>
            <a:r>
              <a:rPr lang="en-US" dirty="0" err="1"/>
              <a:t>etwa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Jahresbedarf</a:t>
            </a:r>
            <a:r>
              <a:rPr lang="en-US" dirty="0"/>
              <a:t> für </a:t>
            </a:r>
            <a:r>
              <a:rPr lang="en-US" dirty="0" err="1"/>
              <a:t>bestehende</a:t>
            </a:r>
            <a:r>
              <a:rPr lang="en-US" dirty="0"/>
              <a:t> und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Auswahl</a:t>
            </a:r>
            <a:r>
              <a:rPr lang="en-US" dirty="0"/>
              <a:t> von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Herzschrittmacher</a:t>
            </a:r>
            <a:r>
              <a:rPr lang="en-US" dirty="0"/>
              <a:t> </a:t>
            </a:r>
            <a:r>
              <a:rPr lang="en-US" dirty="0" err="1"/>
              <a:t>benötigen</a:t>
            </a:r>
            <a:r>
              <a:rPr lang="en-US" dirty="0"/>
              <a:t> </a:t>
            </a:r>
            <a:r>
              <a:rPr lang="en-US" dirty="0" err="1"/>
              <a:t>erfolgt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die “Fundación de </a:t>
            </a:r>
            <a:r>
              <a:rPr lang="en-US" dirty="0" err="1"/>
              <a:t>Marcapasos</a:t>
            </a:r>
            <a:r>
              <a:rPr lang="en-US" dirty="0"/>
              <a:t>” </a:t>
            </a:r>
            <a:r>
              <a:rPr lang="en-US" dirty="0" err="1"/>
              <a:t>gemeinsam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“</a:t>
            </a:r>
            <a:r>
              <a:rPr lang="en-US" dirty="0" err="1"/>
              <a:t>Metrofraternidad</a:t>
            </a:r>
            <a:r>
              <a:rPr lang="en-US" dirty="0"/>
              <a:t>”.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Präoperative</a:t>
            </a:r>
            <a:r>
              <a:rPr lang="en-US" dirty="0"/>
              <a:t> </a:t>
            </a:r>
            <a:r>
              <a:rPr lang="en-US" dirty="0" err="1"/>
              <a:t>Abklärungen</a:t>
            </a:r>
            <a:r>
              <a:rPr lang="en-US" dirty="0"/>
              <a:t> und postoperative </a:t>
            </a:r>
            <a:r>
              <a:rPr lang="en-US" dirty="0" err="1"/>
              <a:t>Begleitung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enthalten</a:t>
            </a:r>
            <a:r>
              <a:rPr lang="en-US" dirty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008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20A89-84F8-4CDC-8A26-E34F8E7E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Nutzniesser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7C6EC3-07CC-4313-B2F8-29A88D82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eine</a:t>
            </a:r>
            <a:r>
              <a:rPr lang="en-US" dirty="0"/>
              <a:t> Gruppe von </a:t>
            </a:r>
            <a:r>
              <a:rPr lang="en-US" dirty="0" err="1"/>
              <a:t>mittellosen</a:t>
            </a:r>
            <a:r>
              <a:rPr lang="en-US" dirty="0"/>
              <a:t> </a:t>
            </a:r>
            <a:r>
              <a:rPr lang="en-US" dirty="0" err="1"/>
              <a:t>bestehenden</a:t>
            </a:r>
            <a:r>
              <a:rPr lang="en-US" dirty="0"/>
              <a:t> </a:t>
            </a:r>
            <a:r>
              <a:rPr lang="en-US" dirty="0" err="1"/>
              <a:t>Herzpatienten</a:t>
            </a:r>
            <a:r>
              <a:rPr lang="en-US" dirty="0"/>
              <a:t> </a:t>
            </a:r>
            <a:r>
              <a:rPr lang="en-US" dirty="0" err="1"/>
              <a:t>verschiedener</a:t>
            </a:r>
            <a:r>
              <a:rPr lang="en-US" dirty="0"/>
              <a:t> </a:t>
            </a:r>
            <a:r>
              <a:rPr lang="en-US" dirty="0" err="1"/>
              <a:t>Altersgruppen</a:t>
            </a:r>
            <a:r>
              <a:rPr lang="en-US" dirty="0"/>
              <a:t>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Herzschrittmacher</a:t>
            </a:r>
            <a:r>
              <a:rPr lang="en-US" dirty="0"/>
              <a:t> von Zeit </a:t>
            </a:r>
            <a:r>
              <a:rPr lang="en-US" dirty="0" err="1"/>
              <a:t>zu</a:t>
            </a:r>
            <a:r>
              <a:rPr lang="en-US" dirty="0"/>
              <a:t> Zeit </a:t>
            </a:r>
            <a:r>
              <a:rPr lang="en-US"/>
              <a:t>ersetzen</a:t>
            </a:r>
            <a:r>
              <a:rPr lang="en-US" dirty="0"/>
              <a:t> </a:t>
            </a:r>
            <a:r>
              <a:rPr lang="en-US" dirty="0" err="1"/>
              <a:t>lassen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Neue </a:t>
            </a:r>
            <a:r>
              <a:rPr lang="en-US" dirty="0" err="1"/>
              <a:t>mittellose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Herzschrittmacher</a:t>
            </a:r>
            <a:r>
              <a:rPr lang="en-US" dirty="0"/>
              <a:t> </a:t>
            </a:r>
            <a:r>
              <a:rPr lang="en-US" dirty="0" err="1"/>
              <a:t>benötigen</a:t>
            </a:r>
            <a:r>
              <a:rPr lang="en-US" dirty="0"/>
              <a:t>,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überleben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Raum</a:t>
            </a:r>
            <a:r>
              <a:rPr lang="en-US" dirty="0"/>
              <a:t> Quito </a:t>
            </a:r>
            <a:r>
              <a:rPr lang="en-US" dirty="0" err="1"/>
              <a:t>wohnhaft</a:t>
            </a:r>
            <a:r>
              <a:rPr lang="en-US" dirty="0"/>
              <a:t> sein.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AA580C-07F6-41DD-829E-0AE8B33D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7F10-4C7E-423A-A6EE-A360657A57C1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C5628-06A8-4DA7-9023-E16A4330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F94B22-4935-4506-95F4-B39CDA64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288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BB2CB-60BF-40A5-BB85-50D37BEB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Budget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1F6F46-084C-4889-B7C6-8648CC9D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(12) </a:t>
            </a:r>
            <a:r>
              <a:rPr lang="en-US" dirty="0">
                <a:highlight>
                  <a:srgbClr val="FFFF00"/>
                </a:highlight>
              </a:rPr>
              <a:t>13</a:t>
            </a:r>
            <a:r>
              <a:rPr lang="en-US" dirty="0"/>
              <a:t> </a:t>
            </a:r>
            <a:r>
              <a:rPr lang="en-US" dirty="0" err="1"/>
              <a:t>Herzschrittmacher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Kammer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USD (940) </a:t>
            </a:r>
            <a:r>
              <a:rPr lang="en-US" dirty="0">
                <a:highlight>
                  <a:srgbClr val="FFFF00"/>
                </a:highlight>
              </a:rPr>
              <a:t>887</a:t>
            </a:r>
            <a:r>
              <a:rPr lang="en-US" dirty="0"/>
              <a:t>/</a:t>
            </a:r>
            <a:r>
              <a:rPr lang="en-US" dirty="0" err="1"/>
              <a:t>Stück</a:t>
            </a:r>
            <a:r>
              <a:rPr lang="en-US" dirty="0"/>
              <a:t>   					USD (11’280) </a:t>
            </a:r>
            <a:r>
              <a:rPr lang="en-US" dirty="0">
                <a:highlight>
                  <a:srgbClr val="FFFF00"/>
                </a:highlight>
              </a:rPr>
              <a:t>11’531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(24) </a:t>
            </a:r>
            <a:r>
              <a:rPr lang="en-US" dirty="0">
                <a:highlight>
                  <a:srgbClr val="FFFF00"/>
                </a:highlight>
              </a:rPr>
              <a:t>26</a:t>
            </a:r>
            <a:r>
              <a:rPr lang="en-US" dirty="0"/>
              <a:t> </a:t>
            </a:r>
            <a:r>
              <a:rPr lang="en-US" dirty="0" err="1"/>
              <a:t>Herzschrittmacher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Doppelkammer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USD (1’600)/ </a:t>
            </a:r>
            <a:r>
              <a:rPr lang="en-US" dirty="0">
                <a:highlight>
                  <a:srgbClr val="FFFF00"/>
                </a:highlight>
              </a:rPr>
              <a:t>1’600</a:t>
            </a:r>
            <a:r>
              <a:rPr lang="en-US" dirty="0"/>
              <a:t> </a:t>
            </a:r>
            <a:r>
              <a:rPr lang="en-US" dirty="0" err="1"/>
              <a:t>Stück</a:t>
            </a:r>
            <a:r>
              <a:rPr lang="en-US" dirty="0"/>
              <a:t> 				USD (38’400) </a:t>
            </a:r>
            <a:r>
              <a:rPr lang="en-US" dirty="0">
                <a:highlight>
                  <a:srgbClr val="FFFF00"/>
                </a:highlight>
              </a:rPr>
              <a:t>41’600</a:t>
            </a:r>
          </a:p>
          <a:p>
            <a:endParaRPr lang="en-US" dirty="0"/>
          </a:p>
          <a:p>
            <a:r>
              <a:rPr lang="en-US" dirty="0" err="1"/>
              <a:t>Verschiede</a:t>
            </a:r>
            <a:r>
              <a:rPr lang="en-US" dirty="0"/>
              <a:t> </a:t>
            </a:r>
            <a:r>
              <a:rPr lang="en-US" dirty="0" err="1"/>
              <a:t>Kleinausgaben</a:t>
            </a:r>
            <a:r>
              <a:rPr lang="en-US" dirty="0"/>
              <a:t>				</a:t>
            </a:r>
            <a:r>
              <a:rPr lang="en-US" sz="2400" dirty="0"/>
              <a:t>USD        (320) </a:t>
            </a:r>
            <a:r>
              <a:rPr lang="en-US" sz="2400" dirty="0">
                <a:highlight>
                  <a:srgbClr val="FFFF00"/>
                </a:highlight>
              </a:rPr>
              <a:t>0</a:t>
            </a:r>
            <a:r>
              <a:rPr lang="en-US" sz="2400" dirty="0"/>
              <a:t>  </a:t>
            </a:r>
          </a:p>
          <a:p>
            <a:endParaRPr lang="en-US" dirty="0"/>
          </a:p>
          <a:p>
            <a:r>
              <a:rPr lang="en-US" dirty="0"/>
              <a:t>TOTAL Budget						</a:t>
            </a:r>
            <a:r>
              <a:rPr lang="en-US" sz="2400" dirty="0"/>
              <a:t>USD (50’000) </a:t>
            </a:r>
            <a:r>
              <a:rPr lang="en-US" sz="2400" dirty="0">
                <a:highlight>
                  <a:srgbClr val="FFFF00"/>
                </a:highlight>
              </a:rPr>
              <a:t>53’131</a:t>
            </a:r>
          </a:p>
          <a:p>
            <a:pPr lvl="1"/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5D2330-B92A-49AE-8E51-3BB2CC69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3FF6-3183-42DE-AA1B-BE12ED6098FC}" type="datetime1">
              <a:rPr lang="de-DE" smtClean="0"/>
              <a:t>06.05.22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EDDAD0-CAED-4D6E-9D4B-EFF59026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Rotary Club Zürich-</a:t>
            </a:r>
            <a:r>
              <a:rPr lang="de-CH" dirty="0" err="1"/>
              <a:t>Knonaueramt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17BF85-350D-4469-99D7-7818DC19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90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Macintosh PowerPoint</Application>
  <PresentationFormat>Breitbild</PresentationFormat>
  <Paragraphs>135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</vt:lpstr>
      <vt:lpstr>Global Grant Projekt Herzschrittmacher für mittellose Patienten in Quito/Ecuador</vt:lpstr>
      <vt:lpstr>Projektstandort: Quito/Ecuador</vt:lpstr>
      <vt:lpstr>Ausgangslage</vt:lpstr>
      <vt:lpstr>Patienten – Implantationen 2009-2018</vt:lpstr>
      <vt:lpstr>Ausgangslage (Forts.)</vt:lpstr>
      <vt:lpstr>Das Projekt</vt:lpstr>
      <vt:lpstr>Das Projekt (Forts.)</vt:lpstr>
      <vt:lpstr>Nutzniesser</vt:lpstr>
      <vt:lpstr>Budget</vt:lpstr>
      <vt:lpstr>Finanzierung (USD) - 50’000 + 5 % auf Barspenden</vt:lpstr>
      <vt:lpstr> Projektteam </vt:lpstr>
      <vt:lpstr>Ärzteteam in Quito</vt:lpstr>
      <vt:lpstr>Wie kam ich zu diesem Projekt?</vt:lpstr>
      <vt:lpstr>Kirsch für Herzschrittmacher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Grant Projekt Fischmarkt Bahía de Caraquez/Ecuador</dc:title>
  <dc:creator>Peter Spinnler</dc:creator>
  <cp:lastModifiedBy>Bregenzer Urs</cp:lastModifiedBy>
  <cp:revision>34</cp:revision>
  <dcterms:created xsi:type="dcterms:W3CDTF">2020-12-03T17:55:51Z</dcterms:created>
  <dcterms:modified xsi:type="dcterms:W3CDTF">2022-05-06T19:02:11Z</dcterms:modified>
</cp:coreProperties>
</file>