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5" r:id="rId6"/>
    <p:sldId id="261" r:id="rId7"/>
    <p:sldId id="267" r:id="rId8"/>
    <p:sldId id="262" r:id="rId9"/>
    <p:sldId id="274" r:id="rId10"/>
    <p:sldId id="269" r:id="rId11"/>
    <p:sldId id="272" r:id="rId12"/>
    <p:sldId id="265" r:id="rId13"/>
    <p:sldId id="276" r:id="rId14"/>
    <p:sldId id="270" r:id="rId15"/>
    <p:sldId id="266" r:id="rId16"/>
    <p:sldId id="271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ACB61-2EE9-4CC1-8FEC-C6A82D35F3AD}" type="datetimeFigureOut">
              <a:rPr lang="de-CH" smtClean="0"/>
              <a:t>25.12.2020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D1CC-CFF1-4CCB-AE51-7F950AFC063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33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E1A41-F98B-4958-9642-D7B916EE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0F0807-753C-4A30-B04A-211543B2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52B7-68F8-48C1-A657-76F62DB9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9551D-0560-402B-AE12-CCFABC86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C69B0-368A-4A2D-B860-66367A21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73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94E3B-16A2-4761-A3A2-7B0D5FC1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4E4E97-2FF5-4B6A-8784-9359DF21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316D7-5702-4E0A-ABA5-EF459ED8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E8B058-E85D-4398-A90E-5C6272C1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675E4-9770-42CF-AC2C-861E991A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92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AB7D9C5-7A0A-4646-A716-C9C555A79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203D5E-7CE8-476D-A702-96E422448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07D3F-D9B4-4533-B3E8-7CFECE46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13F923-1443-4BE8-A80D-71F10C3F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ADD18B-B126-427B-B2DD-B18B7987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1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1F812-4586-4F00-997E-FD39D33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14CCF3-CBA0-419B-B224-CDE3DD52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137C1D-7481-43F0-8D24-1BD394DD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8C675-B710-49CC-A05F-2A392492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F72BA8-6621-45B5-9DCF-6E2FF90D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24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B0EB8-D3B1-49AB-AFC0-79DF7B10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3FB92-DDEE-461B-910C-57172A6E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B94C75-34F6-4FE3-AB52-1D0AA0D4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605944-F16C-40E9-A294-8B08AF0A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02354B-D113-4EF3-A60C-C1167E09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88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3CA9-AB8F-4FBC-A502-3DACC9DD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3E025-4FF6-4017-A49E-BDD6B6C88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EEB515-2AC9-435C-9D15-41CFE797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280A90-5730-4109-85E9-5D116661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E67B1-05B9-4315-BE87-F3453E3F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EBDD5F-B0DC-4600-8D93-6FCB1DC2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09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BACA8-AA77-47FE-9FB0-100C0CD8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F61ED1-54F2-4AAF-9A6A-46B57A1D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2B8390-3063-4CA7-B5B5-E66E71DB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113138-543C-491B-AC80-2C6CCFF7D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098690-C904-4062-B802-2384641B2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27F057-33E4-4956-8463-DA404949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74ADE6-F8DD-4418-A89E-8F864135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F36754-6AD7-4655-B876-6E308914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3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73973-7597-4380-959C-B2BEEF30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1B3DE0-FA4D-4AA5-91EA-3E96257B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15EF02-AE63-467B-93AD-9BFA301C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8A0B4-E870-4976-A1D0-5975B1E8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72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8CC6FF-A39E-48DF-A26C-56F9E897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E2EC27-D753-425A-8720-648834C4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FE22E-CE6D-47DA-82E4-D581BA0E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72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1A83-EDC8-45E8-997E-475FFFE9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1EAA2-386C-4906-BEC8-145D2ECD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94D243-F375-49FF-970B-382C33B42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24DD64-87A5-4B47-A717-15C14A93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709DF3-543E-423F-BD02-8AC94033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E2ECBE-0989-48D5-AEBF-854F75C0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24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80521-64B8-4416-9797-F21A7BA5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AA0FE9-13B0-49F5-8119-3BD9CD0DD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C4B94-9D91-4C33-8182-8377D5E30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6A4C50-0C09-4B38-B4BD-E931F6DA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D5A06F-306E-440C-BF08-08424C4A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49DC1F-6F56-47E3-A5BB-1C163CC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8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A9B5DD-A647-4CC4-B39E-E967DFB6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50A0BF-4939-470B-ABF4-55B8F829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5E29CE-67A3-40EA-99A1-82A561B4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754C4-F0E9-4443-A529-4FC7F70F2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D5FFB1-D07E-45DA-AA2F-B40412C8E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E99C-0035-43F6-8489-A49A077338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75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maps/place/Bahia+de+Caraquez,+Ecuador/@-0.6350051,-80.4504354,13z/data=!3m1!4b1!4m5!3m4!1s0x902bb53f0d960971:0x983d28563d815ff9!8m2!3d-0.6186619!4d-80.427364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5E0E2-FB5D-46F2-9304-319959ACC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144" y="15873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CH" dirty="0">
                <a:latin typeface="+mn-lt"/>
              </a:rPr>
              <a:t>Global Grant Projekt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Fischmarkt</a:t>
            </a:r>
            <a:br>
              <a:rPr lang="de-CH" dirty="0">
                <a:latin typeface="+mn-lt"/>
              </a:rPr>
            </a:br>
            <a:r>
              <a:rPr lang="de-CH" dirty="0">
                <a:latin typeface="+mn-lt"/>
              </a:rPr>
              <a:t>Bahía de </a:t>
            </a:r>
            <a:r>
              <a:rPr lang="de-CH" dirty="0" err="1">
                <a:latin typeface="+mn-lt"/>
              </a:rPr>
              <a:t>Caráquez</a:t>
            </a:r>
            <a:r>
              <a:rPr lang="de-CH" dirty="0">
                <a:latin typeface="+mn-lt"/>
              </a:rPr>
              <a:t>/Ecuador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410A00-7F8E-4CF8-8FDC-F983E546E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9347"/>
            <a:ext cx="9144000" cy="1655762"/>
          </a:xfrm>
        </p:spPr>
        <p:txBody>
          <a:bodyPr>
            <a:normAutofit/>
          </a:bodyPr>
          <a:lstStyle/>
          <a:p>
            <a:endParaRPr lang="de-CH" sz="4000" dirty="0"/>
          </a:p>
          <a:p>
            <a:r>
              <a:rPr lang="de-CH" sz="4000" dirty="0"/>
              <a:t>Information über Projektstand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695321-294E-47CA-AE76-E26D3113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2FE4F-D2A3-4AC8-B99F-2E14E276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Rotary Club Zürich-</a:t>
            </a:r>
            <a:r>
              <a:rPr lang="de-CH" dirty="0" err="1"/>
              <a:t>Knonaueramt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BB5DE7-9764-47F1-A173-7DA1EA84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</a:t>
            </a:fld>
            <a:endParaRPr lang="de-CH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43A2B26E-5F72-4F32-865B-4569FFC4F8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30" y="550415"/>
            <a:ext cx="1569868" cy="57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07DE282-3C94-4CA7-A1D0-38DCE6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 Meilensteine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5EDBC3F-D563-4E00-A23A-650B9D0C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72799" cy="3920836"/>
          </a:xfrm>
        </p:spPr>
        <p:txBody>
          <a:bodyPr>
            <a:normAutofit fontScale="92500"/>
          </a:bodyPr>
          <a:lstStyle/>
          <a:p>
            <a:r>
              <a:rPr lang="de-CH" sz="3200" dirty="0"/>
              <a:t>11.11.2018 Vorstellung Projekt an MV und Antrag für CHF 10’000</a:t>
            </a:r>
          </a:p>
          <a:p>
            <a:r>
              <a:rPr lang="de-CH" sz="3200" dirty="0"/>
              <a:t>10.04.2018 Projekteingabe an Rotary </a:t>
            </a:r>
            <a:r>
              <a:rPr lang="de-CH" sz="3200" dirty="0" err="1"/>
              <a:t>Foundation</a:t>
            </a:r>
            <a:endParaRPr lang="de-CH" sz="3200" dirty="0"/>
          </a:p>
          <a:p>
            <a:r>
              <a:rPr lang="de-CH" sz="3200" dirty="0"/>
              <a:t>17.05.2018 Genehmigung Projektbeitrag RCZ-K CHF 10’000</a:t>
            </a:r>
          </a:p>
          <a:p>
            <a:r>
              <a:rPr lang="de-CH" sz="3200" dirty="0"/>
              <a:t>30.10.2018 Gemeinde San Vicente kann Geld nicht aufbringen</a:t>
            </a:r>
          </a:p>
          <a:p>
            <a:pPr lvl="1"/>
            <a:r>
              <a:rPr lang="de-CH" dirty="0"/>
              <a:t>Projektstandort wird aufgegeben</a:t>
            </a:r>
          </a:p>
          <a:p>
            <a:pPr lvl="1"/>
            <a:r>
              <a:rPr lang="de-CH" dirty="0"/>
              <a:t>Sofortige Suche nach neuem Standort</a:t>
            </a:r>
          </a:p>
          <a:p>
            <a:r>
              <a:rPr lang="de-CH" dirty="0"/>
              <a:t> </a:t>
            </a:r>
            <a:r>
              <a:rPr lang="de-CH" sz="3500" dirty="0"/>
              <a:t>13.07.2019 Neuer Projektstandort Bahía de </a:t>
            </a:r>
            <a:r>
              <a:rPr lang="de-CH" sz="3500" dirty="0" err="1"/>
              <a:t>Caráquez</a:t>
            </a:r>
            <a:r>
              <a:rPr lang="de-CH" sz="3500" dirty="0"/>
              <a:t> gefunden</a:t>
            </a:r>
          </a:p>
          <a:p>
            <a:pPr lvl="1"/>
            <a:r>
              <a:rPr lang="de-CH" dirty="0"/>
              <a:t>Auf der andern Seite der Bucht gegenüber San Vicente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71F358-1799-4CB7-A0EC-AFF2A5AE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DABAE5-3B3E-4051-97DB-4A022CC0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34B75C-5BFB-4EDA-A838-B49082EC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725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 descr="Ein Bild, das draußen, Gras, Gebäude, Haus enthält.&#10;&#10;Automatisch generierte Beschreibung">
            <a:extLst>
              <a:ext uri="{FF2B5EF4-FFF2-40B4-BE49-F238E27FC236}">
                <a16:creationId xmlns:a16="http://schemas.microsoft.com/office/drawing/2014/main" id="{EFD2F78D-C59D-4444-A39E-86CED72B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 r="1" b="1185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16F306-A87B-408D-9EE1-E8040DA6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Donnerstag, 10. Dezember 2020</a:t>
            </a:r>
            <a:endParaRPr lang="de-CH">
              <a:solidFill>
                <a:srgbClr val="FFFFFF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E0EB2D-3AD9-4C06-A0EC-A7240647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7B54A2-6E6D-45AD-A93B-7801496C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9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07DE282-3C94-4CA7-A1D0-38DCE6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 Meilensteine (Forts.)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5EDBC3F-D563-4E00-A23A-650B9D0C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1"/>
            <a:ext cx="10972799" cy="5024293"/>
          </a:xfrm>
        </p:spPr>
        <p:txBody>
          <a:bodyPr>
            <a:normAutofit/>
          </a:bodyPr>
          <a:lstStyle/>
          <a:p>
            <a:r>
              <a:rPr lang="de-CH" dirty="0"/>
              <a:t>18.02.2020 Projekteingabe II an Rotary </a:t>
            </a:r>
            <a:r>
              <a:rPr lang="de-CH" dirty="0" err="1"/>
              <a:t>Foundation</a:t>
            </a:r>
            <a:endParaRPr lang="de-CH" dirty="0"/>
          </a:p>
          <a:p>
            <a:r>
              <a:rPr lang="de-CH" dirty="0"/>
              <a:t>01.07.2020 Genehmigung Neueingabe durch Rotary </a:t>
            </a:r>
            <a:r>
              <a:rPr lang="de-CH" dirty="0" err="1"/>
              <a:t>Foundation</a:t>
            </a:r>
            <a:endParaRPr lang="de-CH" dirty="0"/>
          </a:p>
          <a:p>
            <a:r>
              <a:rPr lang="de-CH" dirty="0"/>
              <a:t>22.09.2020 Feierliche Unterschriften Zeremonie (via Zoom)</a:t>
            </a:r>
          </a:p>
          <a:p>
            <a:pPr lvl="1"/>
            <a:r>
              <a:rPr lang="de-CH" dirty="0"/>
              <a:t>RC Quito, Gemeinde Bahía, </a:t>
            </a:r>
            <a:r>
              <a:rPr lang="de-CH" dirty="0" err="1"/>
              <a:t>Fischereigenossenschaftedn</a:t>
            </a:r>
            <a:endParaRPr lang="de-CH" dirty="0"/>
          </a:p>
          <a:p>
            <a:r>
              <a:rPr lang="de-CH" dirty="0"/>
              <a:t>Ca. </a:t>
            </a:r>
            <a:r>
              <a:rPr lang="de-CH" dirty="0" err="1"/>
              <a:t>anf.</a:t>
            </a:r>
            <a:r>
              <a:rPr lang="de-CH" dirty="0"/>
              <a:t> November Baubeginn und Bestellung der Geräte (Eismaschine, Kühlschränke, usw.</a:t>
            </a:r>
          </a:p>
          <a:p>
            <a:r>
              <a:rPr lang="de-CH" dirty="0"/>
              <a:t>Ziel. Eröffnung Anlage und Markt in ca. 3 Monaten</a:t>
            </a:r>
          </a:p>
          <a:p>
            <a:r>
              <a:rPr lang="de-CH" dirty="0"/>
              <a:t>2021: Bau einer Mole durch die Gemeinde für ca. USD 250’000</a:t>
            </a:r>
          </a:p>
          <a:p>
            <a:pPr marL="0" indent="0">
              <a:buNone/>
            </a:pPr>
            <a:r>
              <a:rPr lang="de-CH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71F358-1799-4CB7-A0EC-AFF2A5AE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DABAE5-3B3E-4051-97DB-4A022CC0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34B75C-5BFB-4EDA-A838-B49082EC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09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5E1E2-E0C4-4E53-A46F-1BF5DC7D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Vergleich Projektstandorte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F3171-6D10-4A03-877C-7FCB21FD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90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/>
              <a:t>				</a:t>
            </a:r>
            <a:r>
              <a:rPr lang="de-CH" u="sng" dirty="0"/>
              <a:t>San Vicente</a:t>
            </a:r>
            <a:r>
              <a:rPr lang="de-CH" dirty="0"/>
              <a:t>			</a:t>
            </a:r>
            <a:r>
              <a:rPr lang="de-CH" u="sng" dirty="0"/>
              <a:t>Bahía de </a:t>
            </a:r>
            <a:r>
              <a:rPr lang="de-CH" u="sng" dirty="0" err="1"/>
              <a:t>Caráquez</a:t>
            </a:r>
            <a:endParaRPr lang="de-CH" u="sng" dirty="0"/>
          </a:p>
          <a:p>
            <a:pPr marL="0" indent="0">
              <a:buNone/>
            </a:pPr>
            <a:r>
              <a:rPr lang="de-CH" sz="2000" dirty="0"/>
              <a:t>Geogr. Lage			Bucht von </a:t>
            </a:r>
            <a:r>
              <a:rPr lang="de-CH" sz="2000" dirty="0" err="1"/>
              <a:t>Caráquez</a:t>
            </a:r>
            <a:r>
              <a:rPr lang="de-CH" sz="2000" dirty="0"/>
              <a:t>		Bucht von </a:t>
            </a:r>
            <a:r>
              <a:rPr lang="de-CH" sz="2000" dirty="0" err="1"/>
              <a:t>Caráquez</a:t>
            </a:r>
            <a:endParaRPr lang="de-CH" sz="2000" dirty="0"/>
          </a:p>
          <a:p>
            <a:pPr marL="0" indent="0">
              <a:buNone/>
            </a:pPr>
            <a:r>
              <a:rPr lang="de-CH" sz="2000" dirty="0"/>
              <a:t>Gebäude				neu				bestehend</a:t>
            </a:r>
          </a:p>
          <a:p>
            <a:pPr marL="0" indent="0">
              <a:buNone/>
            </a:pPr>
            <a:r>
              <a:rPr lang="de-CH" sz="2000" dirty="0"/>
              <a:t>Kosten Gemeinde (USD)  		120’000				30’000</a:t>
            </a:r>
          </a:p>
          <a:p>
            <a:pPr marL="0" indent="0">
              <a:buNone/>
            </a:pPr>
            <a:r>
              <a:rPr lang="de-CH" sz="2000" dirty="0"/>
              <a:t>Zustimmung Gemeinde		nein				ja</a:t>
            </a:r>
          </a:p>
          <a:p>
            <a:pPr marL="0" indent="0">
              <a:buNone/>
            </a:pPr>
            <a:r>
              <a:rPr lang="de-CH" sz="2000" dirty="0"/>
              <a:t>Kosten GG Projekt (USD)		126’000				133’000											(grössere Eismaschine)</a:t>
            </a:r>
          </a:p>
          <a:p>
            <a:pPr marL="0" indent="0">
              <a:buNone/>
            </a:pPr>
            <a:r>
              <a:rPr lang="de-CH" sz="2000" dirty="0"/>
              <a:t>Fischergenossenschaften		1				3	</a:t>
            </a:r>
          </a:p>
          <a:p>
            <a:pPr marL="0" indent="0">
              <a:buNone/>
            </a:pPr>
            <a:r>
              <a:rPr lang="de-CH" sz="2000" dirty="0"/>
              <a:t>Fischer				60				120</a:t>
            </a:r>
          </a:p>
          <a:p>
            <a:pPr marL="0" indent="0">
              <a:buNone/>
            </a:pPr>
            <a:r>
              <a:rPr lang="de-CH" sz="2000" dirty="0"/>
              <a:t>Zusätzliche Infrastruktur		keine				Mole											(Gemeinde USD 250’000)</a:t>
            </a:r>
          </a:p>
          <a:p>
            <a:pPr marL="0" indent="0">
              <a:buNone/>
            </a:pPr>
            <a:r>
              <a:rPr lang="de-CH" sz="2000" dirty="0"/>
              <a:t>							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B8942-0B2D-4922-BB8B-77295AEF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8977C7-908C-487A-A6FA-4C85EFD2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AC08C-31DE-4135-8E92-84CA15A1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2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C80AD05E-5579-4114-917D-F98EE608A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80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6C67B9-2FEE-4D18-AEE0-80C395A25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2" b="43133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8628D8B-5281-4BA8-933A-6929919D0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6" r="2" b="7657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17DF421-D537-4992-B9C6-DA683EB5F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4" r="-1" b="13229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8965551-E6DF-4DB7-AB51-25981F07B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r="3" b="10363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243ABA4D-B40F-4D70-A59B-C4242BF9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074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6F9CF-0F09-4EF3-998A-A512B850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150" y="6356350"/>
            <a:ext cx="47548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Rotary Club Zürich-Knonaueramt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1EE50-9297-47A6-ADB0-D3C4D755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694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Donnerstag, 10. Dezember 2020</a:t>
            </a:r>
            <a:endParaRPr lang="de-CH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DF3EE-D740-45DE-9C12-6EA2B015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777DF7-F1E0-4A0F-B920-FA3D6D0B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Finanzierung (USD) -133’000 + 5 % auf Bar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ABDCEB-34EF-42F2-B1CD-028B6145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Barspenden RC Quito				  3’850</a:t>
            </a:r>
          </a:p>
          <a:p>
            <a:r>
              <a:rPr lang="de-CH" dirty="0"/>
              <a:t>Barspenden RC Zürich-</a:t>
            </a:r>
            <a:r>
              <a:rPr lang="de-CH" dirty="0" err="1"/>
              <a:t>Knonaueramt</a:t>
            </a:r>
            <a:r>
              <a:rPr lang="de-CH" dirty="0"/>
              <a:t>		22’400</a:t>
            </a:r>
          </a:p>
          <a:p>
            <a:pPr lvl="1"/>
            <a:r>
              <a:rPr lang="de-CH" dirty="0"/>
              <a:t>Davon Gem. Verein RCZ-K					10’000</a:t>
            </a:r>
          </a:p>
          <a:p>
            <a:pPr lvl="1"/>
            <a:r>
              <a:rPr lang="de-CH" dirty="0"/>
              <a:t>Davon zwei Spenden					10’000</a:t>
            </a:r>
          </a:p>
          <a:p>
            <a:r>
              <a:rPr lang="de-CH" dirty="0"/>
              <a:t>Barspenden RC Thalwil				  4’125</a:t>
            </a:r>
          </a:p>
          <a:p>
            <a:r>
              <a:rPr lang="de-CH" dirty="0"/>
              <a:t>Barspenden RC Biberach			  	  1’070</a:t>
            </a:r>
          </a:p>
          <a:p>
            <a:r>
              <a:rPr lang="de-CH" dirty="0"/>
              <a:t>Distriktmittel D-4400 (Ecuador)		  	  4’000</a:t>
            </a:r>
          </a:p>
          <a:p>
            <a:r>
              <a:rPr lang="de-CH" dirty="0"/>
              <a:t>Distriktmittel D-2000				30’000</a:t>
            </a:r>
          </a:p>
          <a:p>
            <a:r>
              <a:rPr lang="de-CH" dirty="0"/>
              <a:t>Distriktmittel D-1990				10’000</a:t>
            </a:r>
          </a:p>
          <a:p>
            <a:r>
              <a:rPr lang="de-CH" dirty="0"/>
              <a:t>Global Grant Rotary </a:t>
            </a:r>
            <a:r>
              <a:rPr lang="de-CH" dirty="0" err="1"/>
              <a:t>Foundation</a:t>
            </a:r>
            <a:r>
              <a:rPr lang="de-CH" dirty="0"/>
              <a:t>			59’000		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511F490-36E7-4AB1-B60B-CC546B2E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E8D110-E0EE-4F09-A899-991C55EB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67C52-0A2E-424F-B2FF-37D16082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051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draußen, Personen, Gruppe enthält.&#10;&#10;Automatisch generierte Beschreibung">
            <a:extLst>
              <a:ext uri="{FF2B5EF4-FFF2-40B4-BE49-F238E27FC236}">
                <a16:creationId xmlns:a16="http://schemas.microsoft.com/office/drawing/2014/main" id="{7B61F30C-F0C0-470E-AD6C-C243AB7DB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" r="-1" b="2209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D0C248-15F4-4045-A564-A8D50463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chemeClr val="tx1">
                    <a:tint val="75000"/>
                    <a:alpha val="80000"/>
                  </a:schemeClr>
                </a:solidFill>
              </a:rPr>
              <a:t>Donnerstag, 10. Dezember 2020</a:t>
            </a:r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5730ED-6404-479C-8A4C-02534FBB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39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51BDDA-9AA4-4C7D-AF6B-C684FCF2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7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633F2DB-77E8-4136-B9E8-E138423B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2487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C9550C-000F-4577-949F-F7EE5D04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chemeClr val="tx1">
                    <a:tint val="75000"/>
                    <a:alpha val="80000"/>
                  </a:schemeClr>
                </a:solidFill>
              </a:rPr>
              <a:t>Donnerstag, 10. Dezember 2020</a:t>
            </a:r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C4F4BF-FBEE-4E26-91D3-49FAB040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39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BE75CC-3571-4654-9EFC-A7425B93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de-CH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4B09D0-478D-4CD2-AE89-98E3C84C32F3}"/>
              </a:ext>
            </a:extLst>
          </p:cNvPr>
          <p:cNvSpPr/>
          <p:nvPr/>
        </p:nvSpPr>
        <p:spPr>
          <a:xfrm>
            <a:off x="-946457" y="4781941"/>
            <a:ext cx="13392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Muchas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gracias</a:t>
            </a:r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compañeras</a:t>
            </a:r>
            <a:r>
              <a:rPr lang="de-CH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de-CH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compañeros</a:t>
            </a:r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76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4E014-80FA-40E8-BE6D-9EE58247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854075"/>
          </a:xfrm>
        </p:spPr>
        <p:txBody>
          <a:bodyPr>
            <a:normAutofit fontScale="90000"/>
          </a:bodyPr>
          <a:lstStyle/>
          <a:p>
            <a:r>
              <a:rPr lang="de-CH" dirty="0">
                <a:latin typeface="+mn-lt"/>
              </a:rPr>
              <a:t>Projektstandorte: San Vicente - Bahía de </a:t>
            </a:r>
            <a:r>
              <a:rPr lang="de-CH" dirty="0" err="1">
                <a:latin typeface="+mn-lt"/>
              </a:rPr>
              <a:t>Caráquez</a:t>
            </a:r>
            <a:endParaRPr lang="de-CH" dirty="0">
              <a:latin typeface="+mn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C0C88-A7B4-4474-AEBA-FCD9E737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26E6AF-5323-46AF-ADC7-47660DDD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38B32-D5AD-4692-A816-AE69B010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2</a:t>
            </a:fld>
            <a:endParaRPr lang="de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92CF2-E9D9-466C-930C-5363649F1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b="8254"/>
          <a:stretch/>
        </p:blipFill>
        <p:spPr bwMode="auto">
          <a:xfrm>
            <a:off x="3581400" y="1219200"/>
            <a:ext cx="6248979" cy="5053972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6">
            <a:extLst>
              <a:ext uri="{FF2B5EF4-FFF2-40B4-BE49-F238E27FC236}">
                <a16:creationId xmlns:a16="http://schemas.microsoft.com/office/drawing/2014/main" id="{04501773-5706-4485-A30F-2FD87E465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7635" y="2958518"/>
            <a:ext cx="4209195" cy="44969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A6D148-7BE6-4D08-8CC3-6C9E4BABDBC2}"/>
              </a:ext>
            </a:extLst>
          </p:cNvPr>
          <p:cNvSpPr txBox="1"/>
          <p:nvPr/>
        </p:nvSpPr>
        <p:spPr>
          <a:xfrm>
            <a:off x="838200" y="57404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Bahia de </a:t>
            </a:r>
            <a:r>
              <a:rPr lang="de-CH" dirty="0" err="1">
                <a:hlinkClick r:id="rId3"/>
              </a:rPr>
              <a:t>Caraquez</a:t>
            </a:r>
            <a:r>
              <a:rPr lang="de-CH" dirty="0">
                <a:hlinkClick r:id="rId3"/>
              </a:rPr>
              <a:t> - Google Maps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746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7F79728-4861-4F51-B901-1256F9FE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63"/>
            <a:ext cx="10515600" cy="1254992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+mn-lt"/>
              </a:rPr>
              <a:t>Ausgangslage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F22A4A-42F4-4C1D-A295-7624FB87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4A5B51-A08E-4389-A097-71EF133F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F3A76B-CA39-4A1E-984D-DAE0847D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3</a:t>
            </a:fld>
            <a:endParaRPr lang="de-CH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4645A4-8AF8-4728-97A5-DBED6EDAA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74082"/>
            <a:ext cx="10515600" cy="339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200" dirty="0">
                <a:latin typeface="+mn-lt"/>
              </a:rPr>
              <a:t>16.4.2016: Erdbeben (7.9) Pazifikküste Ecuador</a:t>
            </a:r>
          </a:p>
          <a:p>
            <a:pPr eaLnBrk="1" hangingPunct="1">
              <a:buFontTx/>
              <a:buChar char="•"/>
            </a:pPr>
            <a:r>
              <a:rPr lang="de-DE" altLang="de-DE" sz="3200" dirty="0">
                <a:latin typeface="+mn-lt"/>
              </a:rPr>
              <a:t>700 Tote, 3'000 Verletzte, 28'000 Obdachlose </a:t>
            </a:r>
          </a:p>
          <a:p>
            <a:pPr eaLnBrk="1" hangingPunct="1">
              <a:buFontTx/>
              <a:buChar char="•"/>
            </a:pPr>
            <a:r>
              <a:rPr lang="de-DE" altLang="de-DE" sz="3200" dirty="0">
                <a:latin typeface="+mn-lt"/>
              </a:rPr>
              <a:t>Dörfer Provinz </a:t>
            </a:r>
            <a:r>
              <a:rPr lang="de-DE" altLang="de-DE" sz="3200" dirty="0" err="1">
                <a:latin typeface="+mn-lt"/>
              </a:rPr>
              <a:t>Manabí</a:t>
            </a:r>
            <a:r>
              <a:rPr lang="de-DE" altLang="de-DE" sz="3200" dirty="0">
                <a:latin typeface="+mn-lt"/>
              </a:rPr>
              <a:t> nördlich Manta</a:t>
            </a:r>
          </a:p>
          <a:p>
            <a:pPr eaLnBrk="1" hangingPunct="1">
              <a:buFontTx/>
              <a:buChar char="•"/>
            </a:pPr>
            <a:r>
              <a:rPr lang="de-DE" altLang="de-DE" sz="3200" dirty="0">
                <a:latin typeface="+mn-lt"/>
              </a:rPr>
              <a:t>Haupterwerb ist Fischerei -&gt; schwer angeschlagen</a:t>
            </a:r>
          </a:p>
          <a:p>
            <a:pPr eaLnBrk="1" hangingPunct="1">
              <a:buFontTx/>
              <a:buChar char="•"/>
            </a:pPr>
            <a:r>
              <a:rPr lang="de-DE" altLang="de-DE" sz="3200" dirty="0" err="1">
                <a:latin typeface="+mn-lt"/>
              </a:rPr>
              <a:t>Grosse</a:t>
            </a:r>
            <a:r>
              <a:rPr lang="de-DE" altLang="de-DE" sz="3200" dirty="0">
                <a:latin typeface="+mn-lt"/>
              </a:rPr>
              <a:t> Arbeitslosigkeit, sinkende Familieneinkommen</a:t>
            </a:r>
          </a:p>
          <a:p>
            <a:pPr>
              <a:buFontTx/>
              <a:buChar char="•"/>
            </a:pPr>
            <a:r>
              <a:rPr lang="de-DE" altLang="de-DE" sz="3200" dirty="0">
                <a:latin typeface="+mn-lt"/>
              </a:rPr>
              <a:t>vernichtete Existenzen</a:t>
            </a:r>
          </a:p>
        </p:txBody>
      </p:sp>
    </p:spTree>
    <p:extLst>
      <p:ext uri="{BB962C8B-B14F-4D97-AF65-F5344CB8AC3E}">
        <p14:creationId xmlns:p14="http://schemas.microsoft.com/office/powerpoint/2010/main" val="30022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11D3B-69FC-44E1-B013-8C3D36A0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1857BA-A916-42E7-B6CE-F24688BE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261ED1-B9DD-4DF3-A6FE-97930339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4</a:t>
            </a:fld>
            <a:endParaRPr lang="de-CH"/>
          </a:p>
        </p:txBody>
      </p:sp>
      <p:pic>
        <p:nvPicPr>
          <p:cNvPr id="5" name="Picture 5" descr="Carretera Portoviejo Pedernales">
            <a:extLst>
              <a:ext uri="{FF2B5EF4-FFF2-40B4-BE49-F238E27FC236}">
                <a16:creationId xmlns:a16="http://schemas.microsoft.com/office/drawing/2014/main" id="{2D3ECF73-3C07-4D31-8A32-33DFF6C4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" y="0"/>
            <a:ext cx="12184001" cy="58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E9565-1731-41C7-8C23-618F867F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400" dirty="0"/>
              <a:t>Projektidee San Vicente, Ziele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75379-73F2-4AAC-A7E0-7E76A23F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de-CH" b="1" dirty="0"/>
              <a:t>Schwerpunkt: lokale Wirtschaftsförderung</a:t>
            </a:r>
          </a:p>
          <a:p>
            <a:r>
              <a:rPr lang="de-CH" dirty="0"/>
              <a:t>Partner: </a:t>
            </a:r>
          </a:p>
          <a:p>
            <a:pPr lvl="1"/>
            <a:r>
              <a:rPr lang="de-CH" dirty="0"/>
              <a:t>RC Quito, </a:t>
            </a:r>
          </a:p>
          <a:p>
            <a:pPr lvl="1"/>
            <a:r>
              <a:rPr lang="de-CH" dirty="0"/>
              <a:t>RC San Vicente</a:t>
            </a:r>
          </a:p>
          <a:p>
            <a:pPr lvl="1"/>
            <a:r>
              <a:rPr lang="de-CH" dirty="0"/>
              <a:t>Gemeinde San Vicente / </a:t>
            </a:r>
            <a:r>
              <a:rPr lang="de-CH" dirty="0" err="1"/>
              <a:t>Canton</a:t>
            </a:r>
            <a:r>
              <a:rPr lang="de-CH" dirty="0"/>
              <a:t> Sucre</a:t>
            </a:r>
          </a:p>
          <a:p>
            <a:pPr lvl="1"/>
            <a:r>
              <a:rPr lang="de-CH" dirty="0"/>
              <a:t>Fischereigenossenschaft</a:t>
            </a:r>
          </a:p>
          <a:p>
            <a:r>
              <a:rPr lang="de-CH" dirty="0"/>
              <a:t>Projektort: Strand Los </a:t>
            </a:r>
            <a:r>
              <a:rPr lang="de-CH" dirty="0" err="1"/>
              <a:t>Perales</a:t>
            </a:r>
            <a:r>
              <a:rPr lang="de-CH" dirty="0"/>
              <a:t>, San Vicente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398CF-034E-4B02-A890-A69C6BEE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B4908-AC30-4097-A645-982EB1CD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DB8F14-F71A-4B31-A025-4333D0EB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22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66B02F-8D0F-47C9-B221-A67D8F25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276DBB-9588-44B3-B1EC-64D3EE4C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2939DC-2398-4FDA-9A47-89729426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6</a:t>
            </a:fld>
            <a:endParaRPr lang="de-CH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BB845F-2BC0-4BCF-A678-D74CA858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48134"/>
            <a:ext cx="12039600" cy="79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1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77E86A-1582-4CDA-AFC6-3122A0F5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400" dirty="0"/>
              <a:t>Projektidee San Vicente, Ziele (Forts.)</a:t>
            </a:r>
            <a:br>
              <a:rPr lang="de-DE" altLang="de-DE" sz="4400" dirty="0">
                <a:solidFill>
                  <a:schemeClr val="tx2"/>
                </a:solidFill>
              </a:rPr>
            </a:b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2A11A3-E781-48D7-A997-421D789C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de-DE" altLang="de-DE" sz="3500" dirty="0">
                <a:solidFill>
                  <a:schemeClr val="tx2"/>
                </a:solidFill>
              </a:rPr>
              <a:t>Projekt Ziele</a:t>
            </a:r>
          </a:p>
          <a:p>
            <a:pPr lvl="1">
              <a:buFontTx/>
              <a:buChar char="•"/>
            </a:pPr>
            <a:r>
              <a:rPr lang="de-DE" altLang="de-DE" sz="2800" dirty="0">
                <a:solidFill>
                  <a:schemeClr val="tx2"/>
                </a:solidFill>
              </a:rPr>
              <a:t>Verbesserung Lebensumstände</a:t>
            </a:r>
          </a:p>
          <a:p>
            <a:pPr lvl="1">
              <a:buFontTx/>
              <a:buChar char="•"/>
            </a:pPr>
            <a:r>
              <a:rPr lang="de-DE" altLang="de-DE" sz="2800" dirty="0">
                <a:solidFill>
                  <a:schemeClr val="tx2"/>
                </a:solidFill>
              </a:rPr>
              <a:t>geregelte wirtschaftliche Tätigkeiten</a:t>
            </a:r>
            <a:endParaRPr lang="de-DE" altLang="de-DE" sz="3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de-DE" altLang="de-DE" sz="3200" dirty="0">
                <a:solidFill>
                  <a:schemeClr val="tx2"/>
                </a:solidFill>
              </a:rPr>
              <a:t>Fischmarkt mit </a:t>
            </a:r>
            <a:r>
              <a:rPr lang="de-DE" altLang="de-DE" sz="3200" dirty="0" err="1">
                <a:solidFill>
                  <a:schemeClr val="tx2"/>
                </a:solidFill>
              </a:rPr>
              <a:t>Verpflegungs</a:t>
            </a:r>
            <a:r>
              <a:rPr lang="de-DE" altLang="de-DE" sz="3200" dirty="0">
                <a:solidFill>
                  <a:schemeClr val="tx2"/>
                </a:solidFill>
              </a:rPr>
              <a:t> Service für Touristen.</a:t>
            </a:r>
          </a:p>
          <a:p>
            <a:pPr>
              <a:buFontTx/>
              <a:buChar char="•"/>
            </a:pPr>
            <a:r>
              <a:rPr lang="de-DE" altLang="de-DE" sz="3200" dirty="0">
                <a:solidFill>
                  <a:schemeClr val="tx2"/>
                </a:solidFill>
              </a:rPr>
              <a:t>Heute Fisch Verarbeitung hygienisch ungenügend</a:t>
            </a:r>
          </a:p>
          <a:p>
            <a:pPr>
              <a:buFontTx/>
              <a:buChar char="•"/>
            </a:pPr>
            <a:r>
              <a:rPr lang="de-DE" altLang="de-DE" sz="3200" dirty="0">
                <a:solidFill>
                  <a:schemeClr val="tx2"/>
                </a:solidFill>
              </a:rPr>
              <a:t>Neue Infrastruktur, Training inkl. Marketing/Training</a:t>
            </a:r>
          </a:p>
          <a:p>
            <a:pPr>
              <a:buFontTx/>
              <a:buChar char="•"/>
            </a:pPr>
            <a:r>
              <a:rPr lang="de-DE" altLang="de-DE" sz="3200" dirty="0" err="1">
                <a:solidFill>
                  <a:schemeClr val="tx2"/>
                </a:solidFill>
              </a:rPr>
              <a:t>Nutzniesser</a:t>
            </a:r>
            <a:r>
              <a:rPr lang="de-DE" altLang="de-DE" sz="3200" dirty="0">
                <a:solidFill>
                  <a:schemeClr val="tx2"/>
                </a:solidFill>
              </a:rPr>
              <a:t>: 60 Fischer, weitere 2000 Menschen</a:t>
            </a:r>
          </a:p>
          <a:p>
            <a:pPr>
              <a:buFontTx/>
              <a:buChar char="•"/>
            </a:pPr>
            <a:r>
              <a:rPr lang="de-DE" altLang="de-DE" sz="3200" dirty="0">
                <a:solidFill>
                  <a:schemeClr val="tx2"/>
                </a:solidFill>
              </a:rPr>
              <a:t>Fischer zahlen USD 25 </a:t>
            </a:r>
            <a:r>
              <a:rPr lang="de-DE" altLang="de-DE" sz="3200" dirty="0" err="1">
                <a:solidFill>
                  <a:schemeClr val="tx2"/>
                </a:solidFill>
              </a:rPr>
              <a:t>p.M.</a:t>
            </a:r>
            <a:r>
              <a:rPr lang="de-DE" altLang="de-DE" sz="3200" dirty="0">
                <a:solidFill>
                  <a:schemeClr val="tx2"/>
                </a:solidFill>
              </a:rPr>
              <a:t> an Betriebskosten. </a:t>
            </a:r>
          </a:p>
          <a:p>
            <a:pPr>
              <a:buFontTx/>
              <a:buChar char="•"/>
            </a:pPr>
            <a:r>
              <a:rPr lang="de-DE" altLang="de-DE" sz="3200" dirty="0">
                <a:solidFill>
                  <a:schemeClr val="tx2"/>
                </a:solidFill>
              </a:rPr>
              <a:t>Das Projekt basiert auf erfolgreicher Anlage in Manta</a:t>
            </a:r>
          </a:p>
          <a:p>
            <a:pPr>
              <a:buFontTx/>
              <a:buChar char="•"/>
            </a:pPr>
            <a:r>
              <a:rPr lang="de-DE" sz="3200" dirty="0">
                <a:solidFill>
                  <a:schemeClr val="tx2"/>
                </a:solidFill>
              </a:rPr>
              <a:t>Kosten für Rotary: USD 126‘000</a:t>
            </a:r>
            <a:endParaRPr lang="de-CH" sz="3200" dirty="0"/>
          </a:p>
          <a:p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07CF4B-A250-41FD-A0A8-55EB0524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6A5B36-ADD1-4D5A-A413-DAC9747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2B64EA-83F3-4538-95ED-EA5EFD36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E99C-0035-43F6-8489-A49A077338C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01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 Pedernales">
            <a:extLst>
              <a:ext uri="{FF2B5EF4-FFF2-40B4-BE49-F238E27FC236}">
                <a16:creationId xmlns:a16="http://schemas.microsoft.com/office/drawing/2014/main" id="{A3851DF0-69D9-4223-88CE-B29762140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b="110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14ADC4-349A-4B3A-AAE3-B678AB5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rgbClr val="FFFFFF"/>
                </a:solidFill>
              </a:rPr>
              <a:t>Donnerstag, 10. Dezember 2020</a:t>
            </a:r>
            <a:endParaRPr lang="de-CH">
              <a:solidFill>
                <a:srgbClr val="FFFFFF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34D73D-214A-42B0-BFEC-920472A8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E3FEF7-B719-474D-90C6-AF69C224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5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08BB44-FE97-4D1D-B3A4-8315057FE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r="-2" b="28656"/>
          <a:stretch/>
        </p:blipFill>
        <p:spPr bwMode="auto">
          <a:xfrm>
            <a:off x="321730" y="321733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4E5D25F-FD90-44AE-A55F-75B44970A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97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17C8D-02A6-4D08-9620-A09A0A14E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25206" b="-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3C68F8-1066-4644-BA00-7791F6A3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Donnerstag, 10. Dezember 2020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A342C3-C1D4-4765-81AC-97B24827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Rotary Club Zürich-Knonaueramt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CB1926-403E-4D7F-993C-A626F417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63E99C-0035-43F6-8489-A49A077338CB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797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Breitbild</PresentationFormat>
  <Paragraphs>123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</vt:lpstr>
      <vt:lpstr>Global Grant Projekt Fischmarkt Bahía de Caráquez/Ecuador</vt:lpstr>
      <vt:lpstr>Projektstandorte: San Vicente - Bahía de Caráquez</vt:lpstr>
      <vt:lpstr>Ausgangslage</vt:lpstr>
      <vt:lpstr>PowerPoint-Präsentation</vt:lpstr>
      <vt:lpstr>Projektidee San Vicente, Ziele</vt:lpstr>
      <vt:lpstr>PowerPoint-Präsentation</vt:lpstr>
      <vt:lpstr>Projektidee San Vicente, Ziele (Forts.) </vt:lpstr>
      <vt:lpstr>PowerPoint-Präsentation</vt:lpstr>
      <vt:lpstr>PowerPoint-Präsentation</vt:lpstr>
      <vt:lpstr>Projekt Meilensteine</vt:lpstr>
      <vt:lpstr>PowerPoint-Präsentation</vt:lpstr>
      <vt:lpstr>Projekt Meilensteine (Forts.)</vt:lpstr>
      <vt:lpstr>Vergleich Projektstandorte</vt:lpstr>
      <vt:lpstr>PowerPoint-Präsentation</vt:lpstr>
      <vt:lpstr>Finanzierung (USD) -133’000 + 5 % auf Bar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Grant Projekt Fischmarkt Bahía de Caraquez/Ecuador</dc:title>
  <dc:creator>Peter Spinnler</dc:creator>
  <cp:lastModifiedBy>Peter Spinnler</cp:lastModifiedBy>
  <cp:revision>9</cp:revision>
  <dcterms:created xsi:type="dcterms:W3CDTF">2020-12-03T17:55:51Z</dcterms:created>
  <dcterms:modified xsi:type="dcterms:W3CDTF">2020-12-25T19:16:03Z</dcterms:modified>
</cp:coreProperties>
</file>